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4" r:id="rId2"/>
    <p:sldId id="272" r:id="rId3"/>
    <p:sldId id="256" r:id="rId4"/>
    <p:sldId id="271" r:id="rId5"/>
  </p:sldIdLst>
  <p:sldSz cx="12192000" cy="6858000"/>
  <p:notesSz cx="6858000" cy="99456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16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1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EFCDB-67CB-4098-8540-4FC838CE9A93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786362"/>
            <a:ext cx="5486400" cy="391611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90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0D62B-9718-4332-94CE-AC0E54B1E17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539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108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07852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0182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282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735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9764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1108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23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09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129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4650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951D6-9C70-46EA-97D1-ABD0FF7D0D1D}" type="datetimeFigureOut">
              <a:rPr lang="fr-FR" smtClean="0"/>
              <a:t>28/10/2024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24C6D-2E01-4684-BB0A-C3970C19E72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8566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D70-Edr7bRU&amp;t=94s" TargetMode="External"/><Relationship Id="rId13" Type="http://schemas.openxmlformats.org/officeDocument/2006/relationships/hyperlink" Target="https://www.youtube.com/watch?v=n1xqQgUB2Vc" TargetMode="External"/><Relationship Id="rId18" Type="http://schemas.openxmlformats.org/officeDocument/2006/relationships/hyperlink" Target="https://www.onisep.fr/Ressources/Univers-Metier/Metiers/charge-chargee-d-etudes-en-marketing" TargetMode="External"/><Relationship Id="rId3" Type="http://schemas.openxmlformats.org/officeDocument/2006/relationships/hyperlink" Target="https://www.definitions-marketing.com/definition/media-planneur/" TargetMode="External"/><Relationship Id="rId21" Type="http://schemas.openxmlformats.org/officeDocument/2006/relationships/hyperlink" Target="https://www.guide-metiers.ma/metier/assistant-marketing/" TargetMode="External"/><Relationship Id="rId7" Type="http://schemas.openxmlformats.org/officeDocument/2006/relationships/hyperlink" Target="https://www.youtube.com/watch?v=xum4Y0Uygeg&amp;t=31s" TargetMode="External"/><Relationship Id="rId12" Type="http://schemas.openxmlformats.org/officeDocument/2006/relationships/hyperlink" Target="https://www.studyrama.com/formations/fiches-metiers/commerce-vente-distribution/responsable-de-la-relation-client-935" TargetMode="External"/><Relationship Id="rId17" Type="http://schemas.openxmlformats.org/officeDocument/2006/relationships/hyperlink" Target="https://www.youtube.com/watch?v=Lapot6MKfIk" TargetMode="External"/><Relationship Id="rId2" Type="http://schemas.openxmlformats.org/officeDocument/2006/relationships/hyperlink" Target="https://www.youtube.com/watch?v=KHlFR3kjMH4" TargetMode="External"/><Relationship Id="rId16" Type="http://schemas.openxmlformats.org/officeDocument/2006/relationships/hyperlink" Target="https://www.youtube.com/watch?v=o7zi6rlzRec" TargetMode="External"/><Relationship Id="rId20" Type="http://schemas.openxmlformats.org/officeDocument/2006/relationships/hyperlink" Target="https://www.youtube.com/watch?v=Pf5CcS_90UU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youtube.com/watch?v=Wte6PZb6BmU" TargetMode="External"/><Relationship Id="rId11" Type="http://schemas.openxmlformats.org/officeDocument/2006/relationships/hyperlink" Target="https://academy.visiplus.com/fiches-metiers/responsable-marketing-direct" TargetMode="External"/><Relationship Id="rId5" Type="http://schemas.openxmlformats.org/officeDocument/2006/relationships/hyperlink" Target="https://www.definitions-marketing.com/definition/traffic-manager-en-regie/" TargetMode="External"/><Relationship Id="rId15" Type="http://schemas.openxmlformats.org/officeDocument/2006/relationships/hyperlink" Target="https://www.youtube.com/watch?v=xOJ4mQ3KKPE" TargetMode="External"/><Relationship Id="rId10" Type="http://schemas.openxmlformats.org/officeDocument/2006/relationships/hyperlink" Target="https://www.definitions-marketing.com/definition/tele-enqueteur/" TargetMode="External"/><Relationship Id="rId19" Type="http://schemas.openxmlformats.org/officeDocument/2006/relationships/hyperlink" Target="https://www.onisep.fr/Ressources/Univers-Metier/Metiers/chef-cheffe-de-produit-marketing" TargetMode="External"/><Relationship Id="rId4" Type="http://schemas.openxmlformats.org/officeDocument/2006/relationships/hyperlink" Target="https://www.onisep.fr/Ressources/Univers-Metier/Metiers/community-manager" TargetMode="External"/><Relationship Id="rId9" Type="http://schemas.openxmlformats.org/officeDocument/2006/relationships/hyperlink" Target="https://www.youtube.com/watch?v=mP_fnttJ5g0" TargetMode="External"/><Relationship Id="rId14" Type="http://schemas.openxmlformats.org/officeDocument/2006/relationships/hyperlink" Target="https://www.youtube.com/watch?v=f3q_J4s8gC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lsa.fr/communication/licence-information-et-communication/" TargetMode="External"/><Relationship Id="rId13" Type="http://schemas.openxmlformats.org/officeDocument/2006/relationships/hyperlink" Target="https://www.youtube.com/watch?v=2EQ6DNMoj7M" TargetMode="External"/><Relationship Id="rId18" Type="http://schemas.openxmlformats.org/officeDocument/2006/relationships/hyperlink" Target="https://www.youtube.com/watch?v=P_l7W2hiPFU" TargetMode="External"/><Relationship Id="rId3" Type="http://schemas.openxmlformats.org/officeDocument/2006/relationships/hyperlink" Target="https://www.ut-capitole.fr/formations/nos-diplomes/licences/nos-licences-en-gestion-330940.kjsp" TargetMode="External"/><Relationship Id="rId21" Type="http://schemas.openxmlformats.org/officeDocument/2006/relationships/hyperlink" Target="https://www.orientation.com/diplomes/bts-tourisme" TargetMode="External"/><Relationship Id="rId7" Type="http://schemas.openxmlformats.org/officeDocument/2006/relationships/hyperlink" Target="https://tsm-education.fr/licences" TargetMode="External"/><Relationship Id="rId12" Type="http://schemas.openxmlformats.org/officeDocument/2006/relationships/hyperlink" Target="https://www.onisep.fr/ressources/univers-formation/formations/Post-bac/but-information-communication-parcours-publicite" TargetMode="External"/><Relationship Id="rId17" Type="http://schemas.openxmlformats.org/officeDocument/2006/relationships/hyperlink" Target="https://www.orientation.com/diplomes/bts-management-commercial-operationnel" TargetMode="External"/><Relationship Id="rId2" Type="http://schemas.openxmlformats.org/officeDocument/2006/relationships/hyperlink" Target="https://www.univ-tlse3.fr/l3-information-communication" TargetMode="External"/><Relationship Id="rId16" Type="http://schemas.openxmlformats.org/officeDocument/2006/relationships/hyperlink" Target="https://www.youtube.com/watch?v=lNln83aPyC8" TargetMode="External"/><Relationship Id="rId20" Type="http://schemas.openxmlformats.org/officeDocument/2006/relationships/hyperlink" Target="https://www.orientation.com/diplomes/bts-assuranc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grande-ecole.audencia.com/programme/cursus/" TargetMode="External"/><Relationship Id="rId11" Type="http://schemas.openxmlformats.org/officeDocument/2006/relationships/hyperlink" Target="https://www.youtube.com/watch?v=RW9JZmpWIp8" TargetMode="External"/><Relationship Id="rId5" Type="http://schemas.openxmlformats.org/officeDocument/2006/relationships/hyperlink" Target="https://www.tbs-education.fr/formations/" TargetMode="External"/><Relationship Id="rId15" Type="http://schemas.openxmlformats.org/officeDocument/2006/relationships/hyperlink" Target="https://www.youtube.com/watch?v=SpMLKLElTvg" TargetMode="External"/><Relationship Id="rId10" Type="http://schemas.openxmlformats.org/officeDocument/2006/relationships/hyperlink" Target="https://oniseptv.onisep.fr/onv/bts-communication" TargetMode="External"/><Relationship Id="rId19" Type="http://schemas.openxmlformats.org/officeDocument/2006/relationships/hyperlink" Target="https://www.orientation.com/diplomes/bts-banque-conseiller-de-clientele-particuliers" TargetMode="External"/><Relationship Id="rId4" Type="http://schemas.openxmlformats.org/officeDocument/2006/relationships/hyperlink" Target="https://www.univ-tlse2.fr/les-ufr-departements-instituts-ecoles-internes/departement-langues-etrangeres-appliquees-lea--5411.kjsp" TargetMode="External"/><Relationship Id="rId9" Type="http://schemas.openxmlformats.org/officeDocument/2006/relationships/hyperlink" Target="https://www.sciencespo-toulouse.fr/" TargetMode="External"/><Relationship Id="rId14" Type="http://schemas.openxmlformats.org/officeDocument/2006/relationships/hyperlink" Target="https://www.youtube.com/watch?v=xXZqsSi8BD4" TargetMode="External"/><Relationship Id="rId22" Type="http://schemas.openxmlformats.org/officeDocument/2006/relationships/hyperlink" Target="https://www.youtube.com/watch?v=i-2w2J-Bp3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166" y="1128800"/>
            <a:ext cx="10515600" cy="4649002"/>
          </a:xfrm>
        </p:spPr>
        <p:txBody>
          <a:bodyPr>
            <a:normAutofit/>
          </a:bodyPr>
          <a:lstStyle/>
          <a:p>
            <a:pPr algn="ctr"/>
            <a:r>
              <a:rPr lang="fr-FR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ATELIER THEMATIQUE</a:t>
            </a:r>
            <a: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fr-FR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MARKETING, COMMUNICATION, COMMERCE…</a:t>
            </a:r>
            <a:endParaRPr lang="fr-FR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  <p:graphicFrame>
        <p:nvGraphicFramePr>
          <p:cNvPr id="4" name="Objet 3">
            <a:extLst>
              <a:ext uri="{FF2B5EF4-FFF2-40B4-BE49-F238E27FC236}">
                <a16:creationId xmlns:a16="http://schemas.microsoft.com/office/drawing/2014/main" id="{FF24AE95-D1A0-4423-B416-CD8011551D8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26937578"/>
              </p:ext>
            </p:extLst>
          </p:nvPr>
        </p:nvGraphicFramePr>
        <p:xfrm>
          <a:off x="168000" y="189338"/>
          <a:ext cx="2243603" cy="21117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r:id="rId3" imgW="1097375" imgH="983065" progId="MSPhotoEd.3">
                  <p:embed/>
                </p:oleObj>
              </mc:Choice>
              <mc:Fallback>
                <p:oleObj r:id="rId3" imgW="1097375" imgH="983065" progId="MSPhotoEd.3">
                  <p:embed/>
                  <p:pic>
                    <p:nvPicPr>
                      <p:cNvPr id="5" name="Objet 4">
                        <a:extLst>
                          <a:ext uri="{FF2B5EF4-FFF2-40B4-BE49-F238E27FC236}">
                            <a16:creationId xmlns:a16="http://schemas.microsoft.com/office/drawing/2014/main" id="{FF24AE95-D1A0-4423-B416-CD8011551D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000" y="189338"/>
                        <a:ext cx="2243603" cy="211173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4123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2369" y="422031"/>
            <a:ext cx="10670512" cy="5406013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/>
              <a:t>Cet atelier a pour vocation de vous informer mais également de vous amener à une réflexion personnelle sur les métiers du marketing.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Choisissez un ou plusieurs métiers à découvrir. Il y a un lien vidéo sur chaque métier. Le but étant d’amener du concret à travers des témoignages de professionnels. Il est nécessaire de mettre le support en diaporama afin d’avoir accès aux liens vidéos.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Lors de ce travail d’exploration, prenez le temps d’analyser les facteurs de motivation et les freins éventuels que vous pourriez avoir pour ce secteur et ces métiers.</a:t>
            </a:r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Dans un second temps, vous irez faire des recherches sur les écoles et les lieux, vous pourrez également aller visionner des témoignages </a:t>
            </a:r>
            <a:r>
              <a:rPr lang="fr-FR" smtClean="0"/>
              <a:t>d’étudiants </a:t>
            </a:r>
            <a:endParaRPr lang="fr-FR" dirty="0" smtClean="0"/>
          </a:p>
          <a:p>
            <a:r>
              <a:rPr lang="fr-FR" dirty="0" smtClean="0"/>
              <a:t>Voici quelques sites qui vont vous aider 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parcoursup.fr pour les écoles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Onisep.fr, cidj.com, letudiant.fr pour compléter les recherches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dirty="0" smtClean="0"/>
              <a:t>Youtube.fr et onisep.tv pour visionner des témoignages  </a:t>
            </a:r>
          </a:p>
          <a:p>
            <a:r>
              <a:rPr lang="fr-FR" dirty="0" smtClean="0"/>
              <a:t>N’hésitez pas à compléter ensuite avec des rencontres et des stages   </a:t>
            </a:r>
          </a:p>
          <a:p>
            <a:pPr>
              <a:buFont typeface="Wingdings" panose="05000000000000000000" pitchFamily="2" charset="2"/>
              <a:buChar char="ü"/>
            </a:pPr>
            <a:endParaRPr lang="fr-FR" dirty="0" smtClean="0"/>
          </a:p>
          <a:p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48290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393066" y="125097"/>
            <a:ext cx="5798934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publicité</a:t>
            </a:r>
          </a:p>
          <a:p>
            <a:r>
              <a:rPr lang="fr-FR" sz="1400" i="1" dirty="0"/>
              <a:t>S</a:t>
            </a:r>
            <a:r>
              <a:rPr lang="fr-FR" sz="1400" i="1" dirty="0" smtClean="0"/>
              <a:t>éduire </a:t>
            </a:r>
            <a:r>
              <a:rPr lang="fr-FR" sz="1400" i="1" dirty="0"/>
              <a:t>le consommateur par l'image. Affichages, spots TV, annonces presse, bannières internet… </a:t>
            </a:r>
            <a:endParaRPr lang="fr-FR" sz="1400" i="1" dirty="0" smtClean="0"/>
          </a:p>
          <a:p>
            <a:r>
              <a:rPr lang="fr-FR" sz="1400" i="1" dirty="0"/>
              <a:t>Internet et le digital ont un impact sur tous les métiers</a:t>
            </a:r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Acheteur d’espaces publicitaires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Média-planner/ </a:t>
            </a:r>
            <a:r>
              <a:rPr lang="fr-FR" dirty="0" err="1" smtClean="0">
                <a:hlinkClick r:id="rId3"/>
              </a:rPr>
              <a:t>Webplanner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Community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Traffic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Content manager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Chef de publicité (en agence ou chez l’annonceur)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Les créatifs et techniciens : webdesigner</a:t>
            </a:r>
            <a:r>
              <a:rPr lang="fr-FR" dirty="0" smtClean="0"/>
              <a:t>, </a:t>
            </a:r>
            <a:r>
              <a:rPr lang="fr-FR" dirty="0" smtClean="0">
                <a:hlinkClick r:id="rId9"/>
              </a:rPr>
              <a:t>développeur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2527916" y="3252373"/>
            <a:ext cx="61451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MARKETING, </a:t>
            </a:r>
            <a:r>
              <a:rPr lang="fr-F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communication, de nombreux métiers</a:t>
            </a:r>
            <a:endParaRPr lang="fr-F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293126" y="4237421"/>
            <a:ext cx="530735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promotion des ventes</a:t>
            </a:r>
          </a:p>
          <a:p>
            <a:r>
              <a:rPr lang="fr-FR" sz="1400" i="1" dirty="0"/>
              <a:t>I</a:t>
            </a:r>
            <a:r>
              <a:rPr lang="fr-FR" sz="1400" i="1" dirty="0" smtClean="0"/>
              <a:t>nciter </a:t>
            </a:r>
            <a:r>
              <a:rPr lang="fr-FR" sz="1400" i="1" dirty="0"/>
              <a:t>le consommateur à l'acte d'achat en proposant des offres promotionnelles, des cadeaux à gagner, des jeux-concours, des échantillons de </a:t>
            </a:r>
            <a:r>
              <a:rPr lang="fr-FR" sz="1400" i="1" dirty="0" smtClean="0"/>
              <a:t>produits…Le but est de fidéliser le client.</a:t>
            </a: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0"/>
              </a:rPr>
              <a:t>Enquêteur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1"/>
              </a:rPr>
              <a:t>Chargé de marketing direct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2"/>
              </a:rPr>
              <a:t>Gestionnaire de la relation client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3"/>
              </a:rPr>
              <a:t>Responsable de promotion des ventes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5921298" y="4351102"/>
            <a:ext cx="5908753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L’évènementiel – Les relations publiques</a:t>
            </a:r>
          </a:p>
          <a:p>
            <a:r>
              <a:rPr lang="fr-FR" sz="1400" i="1" dirty="0"/>
              <a:t>O</a:t>
            </a:r>
            <a:r>
              <a:rPr lang="fr-FR" sz="1400" i="1" dirty="0" smtClean="0"/>
              <a:t>pérations </a:t>
            </a:r>
            <a:r>
              <a:rPr lang="fr-FR" sz="1400" i="1" dirty="0"/>
              <a:t>de relations presse, de sponsoring, de mécénat ou d'envoi régulier de newsletters… Salons, stands, fêtes ou soirées, la création d'événements est également au cœur de la relation </a:t>
            </a:r>
            <a:r>
              <a:rPr lang="fr-FR" sz="1400" i="1" dirty="0" smtClean="0"/>
              <a:t>publique</a:t>
            </a:r>
          </a:p>
          <a:p>
            <a:endParaRPr lang="fr-FR" sz="14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4"/>
              </a:rPr>
              <a:t>Attaché de presse/Chargé de relations publiques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5"/>
              </a:rPr>
              <a:t>Chef de projet évènementiel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6"/>
              </a:rPr>
              <a:t>Responsable de la communication évènementielle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7"/>
              </a:rPr>
              <a:t>Directeur de la communication (en entreprise)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93126" y="157334"/>
            <a:ext cx="468031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 Marketing stratégique</a:t>
            </a: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 du produit et de la marque</a:t>
            </a:r>
          </a:p>
          <a:p>
            <a:r>
              <a:rPr lang="fr-FR" sz="1400" i="1" dirty="0"/>
              <a:t>D</a:t>
            </a:r>
            <a:r>
              <a:rPr lang="fr-FR" sz="1400" i="1" dirty="0" smtClean="0"/>
              <a:t>iagnostic </a:t>
            </a:r>
            <a:r>
              <a:rPr lang="fr-FR" sz="1400" i="1" dirty="0"/>
              <a:t>du potentiel économique, analyse des tendances et de la concurrence, définition des cibles de </a:t>
            </a:r>
            <a:r>
              <a:rPr lang="fr-FR" sz="1400" i="1" dirty="0" smtClean="0"/>
              <a:t>consommateurs, </a:t>
            </a:r>
            <a:r>
              <a:rPr lang="fr-FR" sz="1400" i="1" dirty="0"/>
              <a:t>image de la marque et plans de communication associés</a:t>
            </a:r>
            <a:r>
              <a:rPr lang="fr-FR" sz="1400" i="1" dirty="0" smtClean="0"/>
              <a:t>…</a:t>
            </a:r>
            <a:endParaRPr lang="fr-FR" sz="1400" i="1" dirty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>
                <a:hlinkClick r:id="rId18"/>
              </a:rPr>
              <a:t>Chargé d’études marketing</a:t>
            </a:r>
            <a:endParaRPr lang="fr-FR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19"/>
              </a:rPr>
              <a:t>Chef de produit marketing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0"/>
              </a:rPr>
              <a:t>Directeur marketing digital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1"/>
              </a:rPr>
              <a:t>Assistant marketing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0373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6538032" y="548844"/>
            <a:ext cx="57989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     </a:t>
            </a:r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 longues : Bac+5</a:t>
            </a:r>
          </a:p>
          <a:p>
            <a:endParaRPr lang="fr-FR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l’université : </a:t>
            </a:r>
            <a:r>
              <a:rPr lang="fr-FR" sz="1400" i="1" dirty="0"/>
              <a:t>certaines licences permettent d’accéder à des masters en marketing</a:t>
            </a:r>
          </a:p>
          <a:p>
            <a:endParaRPr lang="fr-FR" sz="1400" i="1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2"/>
              </a:rPr>
              <a:t>Licence Information-communication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Licence 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3"/>
              </a:rPr>
              <a:t>Licence Economie-Gestion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4"/>
              </a:rPr>
              <a:t>Licence Langues étrangères appliquées</a:t>
            </a:r>
            <a:endParaRPr lang="fr-FR" dirty="0" smtClean="0"/>
          </a:p>
        </p:txBody>
      </p:sp>
      <p:sp>
        <p:nvSpPr>
          <p:cNvPr id="6" name="ZoneTexte 5"/>
          <p:cNvSpPr txBox="1"/>
          <p:nvPr/>
        </p:nvSpPr>
        <p:spPr>
          <a:xfrm>
            <a:off x="136435" y="435154"/>
            <a:ext cx="614511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 MARKETING, </a:t>
            </a:r>
            <a:r>
              <a:rPr lang="fr-F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communication, le commerce</a:t>
            </a:r>
          </a:p>
          <a:p>
            <a:pPr algn="ctr"/>
            <a:r>
              <a:rPr lang="fr-FR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Les études</a:t>
            </a:r>
            <a:endParaRPr lang="fr-FR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6393066" y="3414398"/>
            <a:ext cx="590875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Quelques écoles reconnues  : </a:t>
            </a:r>
          </a:p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5"/>
              </a:rPr>
              <a:t>Ecoles de commerce (</a:t>
            </a:r>
            <a:r>
              <a:rPr lang="fr-FR" dirty="0" err="1" smtClean="0">
                <a:hlinkClick r:id="rId5"/>
              </a:rPr>
              <a:t>Néoma</a:t>
            </a:r>
            <a:r>
              <a:rPr lang="fr-FR" dirty="0" smtClean="0">
                <a:hlinkClick r:id="rId5"/>
              </a:rPr>
              <a:t>, Toulouse Business </a:t>
            </a:r>
            <a:r>
              <a:rPr lang="fr-FR" dirty="0" err="1" smtClean="0">
                <a:hlinkClick r:id="rId5"/>
              </a:rPr>
              <a:t>School</a:t>
            </a:r>
            <a:r>
              <a:rPr lang="fr-FR" dirty="0" smtClean="0">
                <a:hlinkClick r:id="rId5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6"/>
              </a:rPr>
              <a:t>Ecoles de communication (EFAP, </a:t>
            </a:r>
            <a:r>
              <a:rPr lang="fr-FR" dirty="0" err="1" smtClean="0">
                <a:hlinkClick r:id="rId6"/>
              </a:rPr>
              <a:t>Audencia</a:t>
            </a:r>
            <a:r>
              <a:rPr lang="fr-FR" dirty="0" smtClean="0">
                <a:hlinkClick r:id="rId6"/>
              </a:rPr>
              <a:t>, </a:t>
            </a:r>
            <a:r>
              <a:rPr lang="fr-FR" dirty="0" err="1" smtClean="0">
                <a:hlinkClick r:id="rId6"/>
              </a:rPr>
              <a:t>Iscom</a:t>
            </a:r>
            <a:r>
              <a:rPr lang="fr-FR" dirty="0" smtClean="0">
                <a:hlinkClick r:id="rId6"/>
              </a:rPr>
              <a:t>…) privées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7"/>
              </a:rPr>
              <a:t>Formation de l’IAE, Institut d’administration des entreprises (ex TSM, Toulouse </a:t>
            </a:r>
            <a:r>
              <a:rPr lang="fr-FR" dirty="0" err="1" smtClean="0">
                <a:hlinkClick r:id="rId7"/>
              </a:rPr>
              <a:t>School</a:t>
            </a:r>
            <a:r>
              <a:rPr lang="fr-FR" dirty="0" smtClean="0">
                <a:hlinkClick r:id="rId7"/>
              </a:rPr>
              <a:t> of management, publique)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8"/>
              </a:rPr>
              <a:t>Le </a:t>
            </a:r>
            <a:r>
              <a:rPr lang="fr-FR" dirty="0" err="1" smtClean="0">
                <a:hlinkClick r:id="rId8"/>
              </a:rPr>
              <a:t>Celsa</a:t>
            </a:r>
            <a:r>
              <a:rPr lang="fr-FR" dirty="0" smtClean="0">
                <a:hlinkClick r:id="rId8"/>
              </a:rPr>
              <a:t> (accès à bac+2, publique)</a:t>
            </a: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dirty="0" smtClean="0">
                <a:hlinkClick r:id="rId9"/>
              </a:rPr>
              <a:t>L’IEP, institut d’études politiques</a:t>
            </a:r>
            <a:endParaRPr lang="fr-FR" dirty="0" smtClean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374824" y="2376426"/>
            <a:ext cx="5680287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Les études courtes et professionnelles : Bac+2/3</a:t>
            </a:r>
          </a:p>
          <a:p>
            <a:r>
              <a:rPr lang="fr-FR" sz="1400" i="1" dirty="0" smtClean="0"/>
              <a:t>Un tremplin vers une poursuite d’étude à bac+5</a:t>
            </a:r>
            <a:endParaRPr lang="fr-FR" sz="1400" i="1" dirty="0"/>
          </a:p>
          <a:p>
            <a:endParaRPr lang="fr-FR" sz="1600" b="1" i="1" dirty="0" smtClean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0"/>
              </a:rPr>
              <a:t>BTS Communication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1"/>
              </a:rPr>
              <a:t>BUT Information- communication option communication des organisations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2"/>
              </a:rPr>
              <a:t>BUT </a:t>
            </a:r>
            <a:r>
              <a:rPr lang="fr-FR" u="sng" dirty="0">
                <a:solidFill>
                  <a:schemeClr val="accent1">
                    <a:lumMod val="50000"/>
                  </a:schemeClr>
                </a:solidFill>
                <a:hlinkClick r:id="rId12"/>
              </a:rPr>
              <a:t>Information- communication </a:t>
            </a: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2"/>
              </a:rPr>
              <a:t>option publicité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3"/>
              </a:rPr>
              <a:t>BUT Métiers du multimédia et de l’internet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4"/>
              </a:rPr>
              <a:t>BTS Négociation et Digitalisation de la relation client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5"/>
              </a:rPr>
              <a:t>BUT Techniques de commercialisation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>
                    <a:lumMod val="50000"/>
                  </a:schemeClr>
                </a:solidFill>
                <a:hlinkClick r:id="rId16"/>
              </a:rPr>
              <a:t>BTS commerce international</a:t>
            </a: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7"/>
              </a:rPr>
              <a:t>BTS Management commercial opérationnel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8"/>
              </a:rPr>
              <a:t>BTS Professions immobilières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 smtClean="0">
                <a:solidFill>
                  <a:schemeClr val="accent1"/>
                </a:solidFill>
                <a:hlinkClick r:id="rId19"/>
              </a:rPr>
              <a:t>BTS Banque</a:t>
            </a:r>
            <a:r>
              <a:rPr lang="fr-FR" u="sng" dirty="0" smtClean="0">
                <a:solidFill>
                  <a:schemeClr val="accent1"/>
                </a:solidFill>
              </a:rPr>
              <a:t>, </a:t>
            </a:r>
            <a:r>
              <a:rPr lang="fr-FR" u="sng" dirty="0" smtClean="0">
                <a:solidFill>
                  <a:schemeClr val="accent1"/>
                </a:solidFill>
                <a:hlinkClick r:id="rId20"/>
              </a:rPr>
              <a:t>BTS Assurance</a:t>
            </a:r>
            <a:r>
              <a:rPr lang="fr-FR" u="sng" dirty="0" smtClean="0">
                <a:solidFill>
                  <a:schemeClr val="accent1"/>
                </a:solidFill>
              </a:rPr>
              <a:t>, </a:t>
            </a:r>
            <a:r>
              <a:rPr lang="fr-FR" u="sng" dirty="0" smtClean="0">
                <a:solidFill>
                  <a:schemeClr val="accent1"/>
                </a:solidFill>
                <a:hlinkClick r:id="rId21"/>
              </a:rPr>
              <a:t>BTS Tourisme</a:t>
            </a:r>
            <a:endParaRPr lang="fr-FR" u="sng" dirty="0" smtClean="0">
              <a:solidFill>
                <a:schemeClr val="accent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u="sng" dirty="0">
                <a:solidFill>
                  <a:schemeClr val="accent1">
                    <a:lumMod val="50000"/>
                  </a:schemeClr>
                </a:solidFill>
                <a:hlinkClick r:id="rId22"/>
              </a:rPr>
              <a:t>BUT Gestion administrative et commerciale</a:t>
            </a:r>
            <a:endParaRPr lang="fr-FR" u="sng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u="sng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 smtClean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7729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2000" b="1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8415</TotalTime>
  <Words>571</Words>
  <Application>Microsoft Office PowerPoint</Application>
  <PresentationFormat>Grand écran</PresentationFormat>
  <Paragraphs>83</Paragraphs>
  <Slides>4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Arimo</vt:lpstr>
      <vt:lpstr>Calibri</vt:lpstr>
      <vt:lpstr>Calibri Light</vt:lpstr>
      <vt:lpstr>Wingdings</vt:lpstr>
      <vt:lpstr>Thème Office</vt:lpstr>
      <vt:lpstr>MSPhotoEd.3</vt:lpstr>
      <vt:lpstr>ATELIER THEMATIQUE   MARKETING, COMMUNICATION, COMMERCE…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utilisateur1</dc:creator>
  <cp:lastModifiedBy>admin</cp:lastModifiedBy>
  <cp:revision>82</cp:revision>
  <cp:lastPrinted>2020-10-24T09:09:55Z</cp:lastPrinted>
  <dcterms:created xsi:type="dcterms:W3CDTF">2019-07-08T11:57:58Z</dcterms:created>
  <dcterms:modified xsi:type="dcterms:W3CDTF">2024-10-28T15:40:30Z</dcterms:modified>
</cp:coreProperties>
</file>