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0" r:id="rId3"/>
    <p:sldId id="261" r:id="rId4"/>
    <p:sldId id="262" r:id="rId5"/>
    <p:sldId id="263" r:id="rId6"/>
    <p:sldId id="264" r:id="rId7"/>
  </p:sldIdLst>
  <p:sldSz cx="12192000" cy="6858000"/>
  <p:notesSz cx="6858000" cy="994537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86" d="100"/>
          <a:sy n="86" d="100"/>
        </p:scale>
        <p:origin x="114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F9CE-0D86-4605-A931-3BE77397D61B}" type="datetimeFigureOut">
              <a:rPr lang="fr-FR" smtClean="0"/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94FE-F187-47D5-88DE-838C88E54089}" type="slidenum">
              <a:rPr lang="fr-FR" smtClean="0"/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  <a:endParaRPr lang="fr-FR" smtClean="0"/>
          </a:p>
          <a:p>
            <a:pPr lvl="1"/>
            <a:r>
              <a:rPr lang="fr-FR" smtClean="0"/>
              <a:t>Deuxième niveau</a:t>
            </a:r>
            <a:endParaRPr lang="fr-FR" smtClean="0"/>
          </a:p>
          <a:p>
            <a:pPr lvl="2"/>
            <a:r>
              <a:rPr lang="fr-FR" smtClean="0"/>
              <a:t>Troisième niveau</a:t>
            </a:r>
            <a:endParaRPr lang="fr-FR" smtClean="0"/>
          </a:p>
          <a:p>
            <a:pPr lvl="3"/>
            <a:r>
              <a:rPr lang="fr-FR" smtClean="0"/>
              <a:t>Quatrième niveau</a:t>
            </a:r>
            <a:endParaRPr lang="fr-FR" smtClean="0"/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F9CE-0D86-4605-A931-3BE77397D61B}" type="datetimeFigureOut">
              <a:rPr lang="fr-FR" smtClean="0"/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94FE-F187-47D5-88DE-838C88E54089}" type="slidenum">
              <a:rPr lang="fr-FR" smtClean="0"/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  <a:endParaRPr lang="fr-FR" smtClean="0"/>
          </a:p>
          <a:p>
            <a:pPr lvl="1"/>
            <a:r>
              <a:rPr lang="fr-FR" smtClean="0"/>
              <a:t>Deuxième niveau</a:t>
            </a:r>
            <a:endParaRPr lang="fr-FR" smtClean="0"/>
          </a:p>
          <a:p>
            <a:pPr lvl="2"/>
            <a:r>
              <a:rPr lang="fr-FR" smtClean="0"/>
              <a:t>Troisième niveau</a:t>
            </a:r>
            <a:endParaRPr lang="fr-FR" smtClean="0"/>
          </a:p>
          <a:p>
            <a:pPr lvl="3"/>
            <a:r>
              <a:rPr lang="fr-FR" smtClean="0"/>
              <a:t>Quatrième niveau</a:t>
            </a:r>
            <a:endParaRPr lang="fr-FR" smtClean="0"/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F9CE-0D86-4605-A931-3BE77397D61B}" type="datetimeFigureOut">
              <a:rPr lang="fr-FR" smtClean="0"/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94FE-F187-47D5-88DE-838C88E54089}" type="slidenum">
              <a:rPr lang="fr-FR" smtClean="0"/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  <a:endParaRPr lang="fr-FR" smtClean="0"/>
          </a:p>
          <a:p>
            <a:pPr lvl="1"/>
            <a:r>
              <a:rPr lang="fr-FR" smtClean="0"/>
              <a:t>Deuxième niveau</a:t>
            </a:r>
            <a:endParaRPr lang="fr-FR" smtClean="0"/>
          </a:p>
          <a:p>
            <a:pPr lvl="2"/>
            <a:r>
              <a:rPr lang="fr-FR" smtClean="0"/>
              <a:t>Troisième niveau</a:t>
            </a:r>
            <a:endParaRPr lang="fr-FR" smtClean="0"/>
          </a:p>
          <a:p>
            <a:pPr lvl="3"/>
            <a:r>
              <a:rPr lang="fr-FR" smtClean="0"/>
              <a:t>Quatrième niveau</a:t>
            </a:r>
            <a:endParaRPr lang="fr-FR" smtClean="0"/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F9CE-0D86-4605-A931-3BE77397D61B}" type="datetimeFigureOut">
              <a:rPr lang="fr-FR" smtClean="0"/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94FE-F187-47D5-88DE-838C88E54089}" type="slidenum">
              <a:rPr lang="fr-FR" smtClean="0"/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  <a:endParaRPr 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F9CE-0D86-4605-A931-3BE77397D61B}" type="datetimeFigureOut">
              <a:rPr lang="fr-FR" smtClean="0"/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94FE-F187-47D5-88DE-838C88E54089}" type="slidenum">
              <a:rPr lang="fr-FR" smtClean="0"/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  <a:endParaRPr lang="fr-FR" smtClean="0"/>
          </a:p>
          <a:p>
            <a:pPr lvl="1"/>
            <a:r>
              <a:rPr lang="fr-FR" smtClean="0"/>
              <a:t>Deuxième niveau</a:t>
            </a:r>
            <a:endParaRPr lang="fr-FR" smtClean="0"/>
          </a:p>
          <a:p>
            <a:pPr lvl="2"/>
            <a:r>
              <a:rPr lang="fr-FR" smtClean="0"/>
              <a:t>Troisième niveau</a:t>
            </a:r>
            <a:endParaRPr lang="fr-FR" smtClean="0"/>
          </a:p>
          <a:p>
            <a:pPr lvl="3"/>
            <a:r>
              <a:rPr lang="fr-FR" smtClean="0"/>
              <a:t>Quatrième niveau</a:t>
            </a:r>
            <a:endParaRPr lang="fr-FR" smtClean="0"/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  <a:endParaRPr lang="fr-FR" smtClean="0"/>
          </a:p>
          <a:p>
            <a:pPr lvl="1"/>
            <a:r>
              <a:rPr lang="fr-FR" smtClean="0"/>
              <a:t>Deuxième niveau</a:t>
            </a:r>
            <a:endParaRPr lang="fr-FR" smtClean="0"/>
          </a:p>
          <a:p>
            <a:pPr lvl="2"/>
            <a:r>
              <a:rPr lang="fr-FR" smtClean="0"/>
              <a:t>Troisième niveau</a:t>
            </a:r>
            <a:endParaRPr lang="fr-FR" smtClean="0"/>
          </a:p>
          <a:p>
            <a:pPr lvl="3"/>
            <a:r>
              <a:rPr lang="fr-FR" smtClean="0"/>
              <a:t>Quatrième niveau</a:t>
            </a:r>
            <a:endParaRPr lang="fr-FR" smtClean="0"/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F9CE-0D86-4605-A931-3BE77397D61B}" type="datetimeFigureOut">
              <a:rPr lang="fr-FR" smtClean="0"/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94FE-F187-47D5-88DE-838C88E54089}" type="slidenum">
              <a:rPr lang="fr-FR" smtClean="0"/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  <a:endParaRPr lang="fr-FR" smtClean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  <a:endParaRPr lang="fr-FR" smtClean="0"/>
          </a:p>
          <a:p>
            <a:pPr lvl="1"/>
            <a:r>
              <a:rPr lang="fr-FR" smtClean="0"/>
              <a:t>Deuxième niveau</a:t>
            </a:r>
            <a:endParaRPr lang="fr-FR" smtClean="0"/>
          </a:p>
          <a:p>
            <a:pPr lvl="2"/>
            <a:r>
              <a:rPr lang="fr-FR" smtClean="0"/>
              <a:t>Troisième niveau</a:t>
            </a:r>
            <a:endParaRPr lang="fr-FR" smtClean="0"/>
          </a:p>
          <a:p>
            <a:pPr lvl="3"/>
            <a:r>
              <a:rPr lang="fr-FR" smtClean="0"/>
              <a:t>Quatrième niveau</a:t>
            </a:r>
            <a:endParaRPr lang="fr-FR" smtClean="0"/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  <a:endParaRPr lang="fr-FR" smtClean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  <a:endParaRPr lang="fr-FR" smtClean="0"/>
          </a:p>
          <a:p>
            <a:pPr lvl="1"/>
            <a:r>
              <a:rPr lang="fr-FR" smtClean="0"/>
              <a:t>Deuxième niveau</a:t>
            </a:r>
            <a:endParaRPr lang="fr-FR" smtClean="0"/>
          </a:p>
          <a:p>
            <a:pPr lvl="2"/>
            <a:r>
              <a:rPr lang="fr-FR" smtClean="0"/>
              <a:t>Troisième niveau</a:t>
            </a:r>
            <a:endParaRPr lang="fr-FR" smtClean="0"/>
          </a:p>
          <a:p>
            <a:pPr lvl="3"/>
            <a:r>
              <a:rPr lang="fr-FR" smtClean="0"/>
              <a:t>Quatrième niveau</a:t>
            </a:r>
            <a:endParaRPr lang="fr-FR" smtClean="0"/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F9CE-0D86-4605-A931-3BE77397D61B}" type="datetimeFigureOut">
              <a:rPr lang="fr-FR" smtClean="0"/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94FE-F187-47D5-88DE-838C88E54089}" type="slidenum">
              <a:rPr lang="fr-FR" smtClean="0"/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F9CE-0D86-4605-A931-3BE77397D61B}" type="datetimeFigureOut">
              <a:rPr lang="fr-FR" smtClean="0"/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94FE-F187-47D5-88DE-838C88E54089}" type="slidenum">
              <a:rPr lang="fr-FR" smtClean="0"/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F9CE-0D86-4605-A931-3BE77397D61B}" type="datetimeFigureOut">
              <a:rPr lang="fr-FR" smtClean="0"/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94FE-F187-47D5-88DE-838C88E54089}" type="slidenum">
              <a:rPr lang="fr-FR" smtClean="0"/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  <a:endParaRPr lang="fr-FR" smtClean="0"/>
          </a:p>
          <a:p>
            <a:pPr lvl="1"/>
            <a:r>
              <a:rPr lang="fr-FR" smtClean="0"/>
              <a:t>Deuxième niveau</a:t>
            </a:r>
            <a:endParaRPr lang="fr-FR" smtClean="0"/>
          </a:p>
          <a:p>
            <a:pPr lvl="2"/>
            <a:r>
              <a:rPr lang="fr-FR" smtClean="0"/>
              <a:t>Troisième niveau</a:t>
            </a:r>
            <a:endParaRPr lang="fr-FR" smtClean="0"/>
          </a:p>
          <a:p>
            <a:pPr lvl="3"/>
            <a:r>
              <a:rPr lang="fr-FR" smtClean="0"/>
              <a:t>Quatrième niveau</a:t>
            </a:r>
            <a:endParaRPr lang="fr-FR" smtClean="0"/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  <a:endParaRPr lang="fr-FR" smtClean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F9CE-0D86-4605-A931-3BE77397D61B}" type="datetimeFigureOut">
              <a:rPr lang="fr-FR" smtClean="0"/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94FE-F187-47D5-88DE-838C88E54089}" type="slidenum">
              <a:rPr lang="fr-FR" smtClean="0"/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  <a:endParaRPr lang="fr-FR" smtClean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F9CE-0D86-4605-A931-3BE77397D61B}" type="datetimeFigureOut">
              <a:rPr lang="fr-FR" smtClean="0"/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94FE-F187-47D5-88DE-838C88E54089}" type="slidenum">
              <a:rPr lang="fr-FR" smtClean="0"/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  <a:endParaRPr lang="fr-FR" smtClean="0"/>
          </a:p>
          <a:p>
            <a:pPr lvl="1"/>
            <a:r>
              <a:rPr lang="fr-FR" smtClean="0"/>
              <a:t>Deuxième niveau</a:t>
            </a:r>
            <a:endParaRPr lang="fr-FR" smtClean="0"/>
          </a:p>
          <a:p>
            <a:pPr lvl="2"/>
            <a:r>
              <a:rPr lang="fr-FR" smtClean="0"/>
              <a:t>Troisième niveau</a:t>
            </a:r>
            <a:endParaRPr lang="fr-FR" smtClean="0"/>
          </a:p>
          <a:p>
            <a:pPr lvl="3"/>
            <a:r>
              <a:rPr lang="fr-FR" smtClean="0"/>
              <a:t>Quatrième niveau</a:t>
            </a:r>
            <a:endParaRPr lang="fr-FR" smtClean="0"/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7F9CE-0D86-4605-A931-3BE77397D61B}" type="datetimeFigureOut">
              <a:rPr lang="fr-FR" smtClean="0"/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AA94FE-F187-47D5-88DE-838C88E54089}" type="slidenum">
              <a:rPr lang="fr-FR" smtClean="0"/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1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https://www.ac-montpellier.fr/les-fiches-diplomes-post-bac-126690" TargetMode="Externa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hyperlink" Target="https://www.orientation.com/metiers/assistant-controleur-de-gestion" TargetMode="External"/><Relationship Id="rId8" Type="http://schemas.openxmlformats.org/officeDocument/2006/relationships/hyperlink" Target="https://www.youtube.com/watch?v=f2Mwns_f3Iw" TargetMode="External"/><Relationship Id="rId7" Type="http://schemas.openxmlformats.org/officeDocument/2006/relationships/hyperlink" Target="https://www.youtube.com/watch?v=kS-PkGs7u2c" TargetMode="External"/><Relationship Id="rId6" Type="http://schemas.openxmlformats.org/officeDocument/2006/relationships/hyperlink" Target="https://www.youtube.com/watch?v=mYQYtKm_f7M" TargetMode="External"/><Relationship Id="rId5" Type="http://schemas.openxmlformats.org/officeDocument/2006/relationships/hyperlink" Target="https://www.youtube.com/watch?v=59GlAXaZ-ww" TargetMode="External"/><Relationship Id="rId4" Type="http://schemas.openxmlformats.org/officeDocument/2006/relationships/hyperlink" Target="https://www.youtube.com/watch?v=X-OvjcFHHMw" TargetMode="External"/><Relationship Id="rId3" Type="http://schemas.openxmlformats.org/officeDocument/2006/relationships/hyperlink" Target="https://www.youtube.com/watch?v=AjWsA5w-tLo" TargetMode="External"/><Relationship Id="rId2" Type="http://schemas.openxmlformats.org/officeDocument/2006/relationships/hyperlink" Target="https://www.youtube.com/watch?v=tMRjZq54ckg" TargetMode="External"/><Relationship Id="rId18" Type="http://schemas.openxmlformats.org/officeDocument/2006/relationships/slideLayout" Target="../slideLayouts/slideLayout1.xml"/><Relationship Id="rId17" Type="http://schemas.openxmlformats.org/officeDocument/2006/relationships/hyperlink" Target="https://www.youtube.com/watch?v=f7Y8Qpv_uPo&amp;list=PL0BBC8CC5348102F4&amp;index=2" TargetMode="External"/><Relationship Id="rId16" Type="http://schemas.openxmlformats.org/officeDocument/2006/relationships/hyperlink" Target="https://www.youtube.com/watch?v=miFaQHPAutU" TargetMode="External"/><Relationship Id="rId15" Type="http://schemas.openxmlformats.org/officeDocument/2006/relationships/hyperlink" Target="https://www.youtube.com/watch?v=tFXKpaP69KE" TargetMode="External"/><Relationship Id="rId14" Type="http://schemas.openxmlformats.org/officeDocument/2006/relationships/hyperlink" Target="https://www.youtube.com/watch?v=juQvhouOy54" TargetMode="External"/><Relationship Id="rId13" Type="http://schemas.openxmlformats.org/officeDocument/2006/relationships/hyperlink" Target="https://www.oriane.info/metier/comptable/326" TargetMode="External"/><Relationship Id="rId12" Type="http://schemas.openxmlformats.org/officeDocument/2006/relationships/hyperlink" Target="https://www.l-expert-comptable.com/a/532692-assistant-manager-metier-salaire-formation-et-diplomes.html" TargetMode="External"/><Relationship Id="rId11" Type="http://schemas.openxmlformats.org/officeDocument/2006/relationships/hyperlink" Target="https://www.oriane.info/metier/assistant-ressources-humaines/533" TargetMode="External"/><Relationship Id="rId10" Type="http://schemas.openxmlformats.org/officeDocument/2006/relationships/hyperlink" Target="https://www.youtube.com/watch?v=471QDRm3Soc" TargetMode="External"/><Relationship Id="rId1" Type="http://schemas.openxmlformats.org/officeDocument/2006/relationships/hyperlink" Target="https://www.youtube.com/watch?v=-fFHifHQiL4" TargetMode="Externa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hyperlink" Target="https://www.youtube.com/watch?v=oG2AAUFnM08" TargetMode="External"/><Relationship Id="rId8" Type="http://schemas.openxmlformats.org/officeDocument/2006/relationships/hyperlink" Target="https://www.oriane.info/metier/assistant-ressources-humaines/533" TargetMode="External"/><Relationship Id="rId7" Type="http://schemas.openxmlformats.org/officeDocument/2006/relationships/hyperlink" Target="https://www.youtube.com/watch?v=DAb0etjLX5s" TargetMode="External"/><Relationship Id="rId6" Type="http://schemas.openxmlformats.org/officeDocument/2006/relationships/hyperlink" Target="https://www.youtube.com/watch?v=d7oTae8Kvow" TargetMode="External"/><Relationship Id="rId5" Type="http://schemas.openxmlformats.org/officeDocument/2006/relationships/hyperlink" Target="https://www.youtube.com/watch?v=dfRbk2H53U0" TargetMode="External"/><Relationship Id="rId4" Type="http://schemas.openxmlformats.org/officeDocument/2006/relationships/hyperlink" Target="https://www.youtube.com/watch?v=PTu89zwN4CE" TargetMode="External"/><Relationship Id="rId3" Type="http://schemas.openxmlformats.org/officeDocument/2006/relationships/hyperlink" Target="https://www.isefac-rh.fr/metier-responsable-du-developpement-r-h" TargetMode="External"/><Relationship Id="rId2" Type="http://schemas.openxmlformats.org/officeDocument/2006/relationships/hyperlink" Target="https://www.studyrama.com/formations/fiches-metiers/ressources-humaines/gestionnaire-de-carrieres-1297" TargetMode="External"/><Relationship Id="rId14" Type="http://schemas.openxmlformats.org/officeDocument/2006/relationships/slideLayout" Target="../slideLayouts/slideLayout1.xml"/><Relationship Id="rId13" Type="http://schemas.openxmlformats.org/officeDocument/2006/relationships/hyperlink" Target="https://www.youtube.com/watch?v=aXCN3IgWjas" TargetMode="External"/><Relationship Id="rId12" Type="http://schemas.openxmlformats.org/officeDocument/2006/relationships/hyperlink" Target="https://www.youtube.com/watch?v=01GoCKoaC9A" TargetMode="External"/><Relationship Id="rId11" Type="http://schemas.openxmlformats.org/officeDocument/2006/relationships/hyperlink" Target="https://www.youtube.com/watch?v=uKolG8KQHFQ" TargetMode="External"/><Relationship Id="rId10" Type="http://schemas.openxmlformats.org/officeDocument/2006/relationships/hyperlink" Target="https://www.oriane.info/metier/directeur-des-ressources-humaines/331" TargetMode="External"/><Relationship Id="rId1" Type="http://schemas.openxmlformats.org/officeDocument/2006/relationships/hyperlink" Target="https://www.oriane.info/metier/responsable-du-recrutement/337" TargetMode="Externa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hyperlink" Target="https://www.sciencespo-toulouse.fr/" TargetMode="External"/><Relationship Id="rId8" Type="http://schemas.openxmlformats.org/officeDocument/2006/relationships/hyperlink" Target="https://www.celsa.fr/nos-formations/licence-3-parcours-ressources-humaines-et-conseil/" TargetMode="External"/><Relationship Id="rId7" Type="http://schemas.openxmlformats.org/officeDocument/2006/relationships/hyperlink" Target="https://www.celsa.fr/celsa/nos-departements-detude/ressources-humaines-et-conseil/" TargetMode="External"/><Relationship Id="rId6" Type="http://schemas.openxmlformats.org/officeDocument/2006/relationships/hyperlink" Target="https://tsm-education.fr/formations/licence-1-gestion" TargetMode="External"/><Relationship Id="rId5" Type="http://schemas.openxmlformats.org/officeDocument/2006/relationships/hyperlink" Target="https://www.tbs-education.fr/formations/" TargetMode="External"/><Relationship Id="rId4" Type="http://schemas.openxmlformats.org/officeDocument/2006/relationships/hyperlink" Target="https://www.onisep.fr/ressources/univers-formation/formations/post-bac/licence-mention-administration-economique-et-sociale" TargetMode="External"/><Relationship Id="rId3" Type="http://schemas.openxmlformats.org/officeDocument/2006/relationships/hyperlink" Target="https://www.ut-capitole.fr/formations/nos-diplomes/licences/licence-l1-l2-mention-economie-parcours-type-economie-900222.kjsp?RH=1319185963035" TargetMode="External"/><Relationship Id="rId2" Type="http://schemas.openxmlformats.org/officeDocument/2006/relationships/hyperlink" Target="https://www.ut-capitole.fr/formations/nos-diplomes/licences/nos-licences-en-gestion-330940.kjsp" TargetMode="External"/><Relationship Id="rId18" Type="http://schemas.openxmlformats.org/officeDocument/2006/relationships/slideLayout" Target="../slideLayouts/slideLayout1.xml"/><Relationship Id="rId17" Type="http://schemas.openxmlformats.org/officeDocument/2006/relationships/hyperlink" Target="https://www.youtube.com/watch?v=aOWapgI4H9k" TargetMode="External"/><Relationship Id="rId16" Type="http://schemas.openxmlformats.org/officeDocument/2006/relationships/hyperlink" Target="https://www.youtube.com/watch?v=i-2w2J-Bp34" TargetMode="External"/><Relationship Id="rId15" Type="http://schemas.openxmlformats.org/officeDocument/2006/relationships/hyperlink" Target="https://www.youtube.com/watch?v=nqwzgwniAVc" TargetMode="External"/><Relationship Id="rId14" Type="http://schemas.openxmlformats.org/officeDocument/2006/relationships/hyperlink" Target="https://www.youtube.com/watch?v=gcD410c3Nak" TargetMode="External"/><Relationship Id="rId13" Type="http://schemas.openxmlformats.org/officeDocument/2006/relationships/hyperlink" Target="https://www.youtube.com/watch?v=SXi9Japcl_o" TargetMode="External"/><Relationship Id="rId12" Type="http://schemas.openxmlformats.org/officeDocument/2006/relationships/hyperlink" Target="https://www.youtube.com/watch?v=DUnd9JfahpA" TargetMode="External"/><Relationship Id="rId11" Type="http://schemas.openxmlformats.org/officeDocument/2006/relationships/hyperlink" Target="https://www.youtube.com/watch?v=p6Dz3cgOz9M" TargetMode="External"/><Relationship Id="rId10" Type="http://schemas.openxmlformats.org/officeDocument/2006/relationships/hyperlink" Target="https://www.youtube.com/watch?v=3NNmxa1YQI4" TargetMode="External"/><Relationship Id="rId1" Type="http://schemas.openxmlformats.org/officeDocument/2006/relationships/hyperlink" Target="https://www.ut-capitole.fr/formations/nos-diplomes/licences/licence-l1-l2-l3-mention-economie-parcours-double-diplomant-en-economie-et-droit-310328.kjsp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39166" y="1128800"/>
            <a:ext cx="10515600" cy="4649002"/>
          </a:xfrm>
        </p:spPr>
        <p:txBody>
          <a:bodyPr>
            <a:normAutofit/>
          </a:bodyPr>
          <a:lstStyle/>
          <a:p>
            <a:pPr algn="ctr"/>
            <a:r>
              <a:rPr lang="fr-FR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ATELIER THEMATIQUE</a:t>
            </a:r>
            <a:br>
              <a:rPr lang="fr-FR" sz="5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</a:br>
            <a:br>
              <a:rPr lang="fr-FR" sz="5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</a:br>
            <a:r>
              <a:rPr lang="fr-FR" sz="48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ADMINISTRATION, GESTION, RESSOURCES HUMAINES…</a:t>
            </a:r>
            <a:endParaRPr lang="fr-FR" sz="4800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mo" panose="020B0604020202020204" pitchFamily="34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graphicFrame>
        <p:nvGraphicFramePr>
          <p:cNvPr id="4" name="Objet 3"/>
          <p:cNvGraphicFramePr>
            <a:graphicFrameLocks noChangeAspect="1"/>
          </p:cNvGraphicFramePr>
          <p:nvPr/>
        </p:nvGraphicFramePr>
        <p:xfrm>
          <a:off x="168000" y="189338"/>
          <a:ext cx="2243603" cy="21117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" name="" r:id="rId1" imgW="1097280" imgH="982980" progId="MSPhotoEd.3">
                  <p:embed/>
                </p:oleObj>
              </mc:Choice>
              <mc:Fallback>
                <p:oleObj name="" r:id="rId1" imgW="1097280" imgH="982980" progId="MSPhotoEd.3">
                  <p:embed/>
                  <p:pic>
                    <p:nvPicPr>
                      <p:cNvPr id="0" name="Obje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000" y="189338"/>
                        <a:ext cx="2243603" cy="211173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2369" y="422031"/>
            <a:ext cx="10670512" cy="5406013"/>
          </a:xfrm>
        </p:spPr>
        <p:txBody>
          <a:bodyPr>
            <a:normAutofit fontScale="62500" lnSpcReduction="20000"/>
          </a:bodyPr>
          <a:lstStyle/>
          <a:p>
            <a:r>
              <a:rPr lang="fr-FR" dirty="0" smtClean="0"/>
              <a:t>Cet atelier a pour vocation de vous informer mais également de vous amener à une réflexion personnelle sur les métiers de l’administration, RH et gestion des entreprises.</a:t>
            </a: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r>
              <a:rPr lang="fr-FR" dirty="0" smtClean="0"/>
              <a:t>Choisissez un ou plusieurs métiers à découvrir. Il y a un lien vidéo sur chaque métier. Le but étant d’amener du concret à travers des témoignages de professionnels. Il est nécessaire de mettre le support en diaporama afin d’avoir accès aux liens vidéos.</a:t>
            </a: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r>
              <a:rPr lang="fr-FR" dirty="0" smtClean="0"/>
              <a:t>Lors de ce travail d’exploration, prenez le temps d’analyser les facteurs de motivation et les freins éventuels que vous pourriez avoir pour ce secteur et ces métiers.</a:t>
            </a: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r>
              <a:rPr lang="fr-FR" dirty="0" smtClean="0"/>
              <a:t>Dans un second temps, vous irez faire des recherches sur les écoles et les lieux, vous pourrez également aller visionner des témoignages d’étudiants (diapo 5)</a:t>
            </a:r>
            <a:endParaRPr lang="fr-FR" dirty="0" smtClean="0"/>
          </a:p>
          <a:p>
            <a:r>
              <a:rPr lang="fr-FR" dirty="0" smtClean="0"/>
              <a:t>Voici quelques sites qui vont vous aider : </a:t>
            </a:r>
            <a:endParaRPr lang="fr-FR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fr-FR" dirty="0" smtClean="0"/>
              <a:t>parcoursup.fr pour les écoles</a:t>
            </a:r>
            <a:endParaRPr lang="fr-FR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altLang="fr-FR" dirty="0" smtClean="0">
                <a:hlinkClick r:id="rId1" tooltip="" action="ppaction://hlinkfile"/>
              </a:rPr>
              <a:t>https://www.ac-montpellier.fr/les-fiches-diplomes-post-bac-126690</a:t>
            </a:r>
            <a:r>
              <a:rPr lang="fr-FR" dirty="0" smtClean="0">
                <a:hlinkClick r:id="rId1" tooltip="" action="ppaction://hlinkfile"/>
              </a:rPr>
              <a:t> </a:t>
            </a:r>
            <a:r>
              <a:rPr lang="fr-FR" dirty="0" smtClean="0"/>
              <a:t>: pour le contenu des diplômes.</a:t>
            </a:r>
            <a:endParaRPr lang="fr-FR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fr-FR" dirty="0" smtClean="0"/>
              <a:t>Onisep.fr, cidj.com, letudiant.fr pour compléter les recherches </a:t>
            </a:r>
            <a:endParaRPr lang="fr-FR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fr-FR" dirty="0" smtClean="0"/>
              <a:t>Youtube.fr et onisep.tv pour visionner des témoignages  </a:t>
            </a:r>
            <a:endParaRPr lang="fr-FR" dirty="0" smtClean="0"/>
          </a:p>
          <a:p>
            <a:r>
              <a:rPr lang="fr-FR" dirty="0" smtClean="0"/>
              <a:t>N’hésitez pas à compléter ensuite avec des rencontres et des stages   </a:t>
            </a:r>
            <a:endParaRPr lang="fr-FR" dirty="0" smtClean="0"/>
          </a:p>
          <a:p>
            <a:pPr>
              <a:buFont typeface="Wingdings" panose="05000000000000000000" pitchFamily="2" charset="2"/>
              <a:buChar char="ü"/>
            </a:pPr>
            <a:endParaRPr lang="fr-FR" dirty="0" smtClean="0"/>
          </a:p>
          <a:p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6259252" y="157334"/>
            <a:ext cx="579893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accent4">
                    <a:lumMod val="75000"/>
                  </a:schemeClr>
                </a:solidFill>
              </a:rPr>
              <a:t>      </a:t>
            </a:r>
            <a:r>
              <a:rPr lang="fr-FR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L’Expertise comptable/ Finance</a:t>
            </a:r>
            <a:endParaRPr lang="fr-FR" sz="2000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1200" i="1" dirty="0" smtClean="0"/>
              <a:t>Les </a:t>
            </a:r>
            <a:r>
              <a:rPr lang="fr-FR" sz="1200" i="1" dirty="0"/>
              <a:t>cabinets et services comptables d'entreprises retiennent de plus en plus de candidats à la fois généralistes et spécialistes, et le </a:t>
            </a:r>
            <a:r>
              <a:rPr lang="fr-FR" sz="1200" b="1" i="1" dirty="0"/>
              <a:t>diplôme d'expertise comptable reste le plus recherché</a:t>
            </a:r>
            <a:r>
              <a:rPr lang="fr-FR" sz="1200" i="1" dirty="0" smtClean="0"/>
              <a:t>.</a:t>
            </a:r>
            <a:endParaRPr lang="fr-FR" sz="1200" i="1" dirty="0" smtClean="0"/>
          </a:p>
          <a:p>
            <a:endParaRPr lang="fr-FR" sz="1200" i="1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"/>
              </a:rPr>
              <a:t>Expert-comptable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2"/>
              </a:rPr>
              <a:t>Contrôleur de gestion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3"/>
              </a:rPr>
              <a:t>Commissaire aux comptes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4"/>
              </a:rPr>
              <a:t>Fiscaliste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5"/>
              </a:rPr>
              <a:t>Directeur financier 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6"/>
              </a:rPr>
              <a:t>Trader</a:t>
            </a:r>
            <a:endParaRPr lang="fr-FR" dirty="0" smtClean="0"/>
          </a:p>
        </p:txBody>
      </p:sp>
      <p:sp>
        <p:nvSpPr>
          <p:cNvPr id="6" name="ZoneTexte 5"/>
          <p:cNvSpPr txBox="1"/>
          <p:nvPr/>
        </p:nvSpPr>
        <p:spPr>
          <a:xfrm>
            <a:off x="2828430" y="3010793"/>
            <a:ext cx="61451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 ADMINISTRATION, la GESTION</a:t>
            </a:r>
            <a:endParaRPr lang="fr-FR" sz="3200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fr-FR" sz="32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nombreux métiers</a:t>
            </a:r>
            <a:endParaRPr lang="fr-FR" sz="3200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4117994" y="4580453"/>
            <a:ext cx="530735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L’Assistance de Gestion</a:t>
            </a:r>
            <a:endParaRPr lang="fr-FR" sz="2000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fr-FR" sz="1400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7"/>
              </a:rPr>
              <a:t>Assistant de gestion PME-PMI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8"/>
              </a:rPr>
              <a:t>Assistant de gestion commerciale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9"/>
              </a:rPr>
              <a:t>Assistant contrôleur de gestion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0"/>
              </a:rPr>
              <a:t>Assistant comptable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1"/>
              </a:rPr>
              <a:t>Assistant en RH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2"/>
              </a:rPr>
              <a:t>Assistant manager</a:t>
            </a:r>
            <a:endParaRPr lang="fr-FR" dirty="0"/>
          </a:p>
          <a:p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293125" y="157334"/>
            <a:ext cx="5070611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La Comptabilité</a:t>
            </a:r>
            <a:endParaRPr lang="fr-FR" sz="2000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1400" i="1" dirty="0" smtClean="0"/>
              <a:t>Elle </a:t>
            </a:r>
            <a:r>
              <a:rPr lang="fr-FR" sz="1400" i="1" dirty="0"/>
              <a:t>a pour objectif de mettre à jour et de veiller à la santé financière de l'entreprise, afin d'en permettre un meilleur </a:t>
            </a:r>
            <a:r>
              <a:rPr lang="fr-FR" sz="1400" i="1" dirty="0" smtClean="0"/>
              <a:t>pilotage</a:t>
            </a:r>
            <a:endParaRPr lang="fr-FR" sz="1400" i="1" dirty="0" smtClean="0"/>
          </a:p>
          <a:p>
            <a:endParaRPr lang="fr-FR" sz="1600" b="1" i="1" dirty="0" smtClean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3"/>
              </a:rPr>
              <a:t>Comptable</a:t>
            </a:r>
            <a:r>
              <a:rPr lang="fr-FR" dirty="0" smtClean="0"/>
              <a:t>/ Chef comptable</a:t>
            </a:r>
            <a:endParaRPr lang="fr-FR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4"/>
              </a:rPr>
              <a:t>Assistant comptable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5"/>
              </a:rPr>
              <a:t>Trésorier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6"/>
              </a:rPr>
              <a:t>Crédit manager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7"/>
              </a:rPr>
              <a:t>Responsable consolidation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6259252" y="157334"/>
            <a:ext cx="5798934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      </a:t>
            </a:r>
            <a:r>
              <a:rPr lang="fr-FR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Gestion des carrières</a:t>
            </a:r>
            <a:endParaRPr lang="fr-FR" sz="2000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base"/>
            <a:r>
              <a:rPr lang="fr-FR" sz="1200" i="1" dirty="0" smtClean="0"/>
              <a:t>Elle concerne les politiques de rémunération</a:t>
            </a:r>
            <a:r>
              <a:rPr lang="fr-FR" sz="1200" i="1" dirty="0"/>
              <a:t>, </a:t>
            </a:r>
            <a:r>
              <a:rPr lang="fr-FR" sz="1200" i="1" dirty="0" smtClean="0"/>
              <a:t>l’intégration</a:t>
            </a:r>
            <a:r>
              <a:rPr lang="fr-FR" sz="1200" i="1" dirty="0"/>
              <a:t>, </a:t>
            </a:r>
            <a:r>
              <a:rPr lang="fr-FR" sz="1200" i="1" dirty="0" smtClean="0"/>
              <a:t>la législation</a:t>
            </a:r>
            <a:r>
              <a:rPr lang="fr-FR" sz="1200" i="1" dirty="0"/>
              <a:t>, </a:t>
            </a:r>
            <a:r>
              <a:rPr lang="fr-FR" sz="1200" i="1" dirty="0" smtClean="0"/>
              <a:t>  </a:t>
            </a:r>
            <a:r>
              <a:rPr lang="fr-FR" sz="1200" i="1" dirty="0"/>
              <a:t>la mobilité, </a:t>
            </a:r>
            <a:r>
              <a:rPr lang="fr-FR" sz="1200" i="1" dirty="0" smtClean="0"/>
              <a:t>la prévention </a:t>
            </a:r>
            <a:r>
              <a:rPr lang="fr-FR" sz="1200" i="1" dirty="0"/>
              <a:t>des risques psycho-sociaux </a:t>
            </a:r>
            <a:endParaRPr lang="fr-FR" sz="1200" i="1" dirty="0"/>
          </a:p>
          <a:p>
            <a:pPr fontAlgn="base"/>
            <a:endParaRPr lang="fr-FR" sz="1200" i="1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"/>
              </a:rPr>
              <a:t>Responsable du recrutement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2"/>
              </a:rPr>
              <a:t>Responsable de la gestion de carrière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3"/>
              </a:rPr>
              <a:t>Responsable développement des RH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4"/>
              </a:rPr>
              <a:t>Responsable de formation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fr-FR" dirty="0" smtClean="0"/>
          </a:p>
        </p:txBody>
      </p:sp>
      <p:sp>
        <p:nvSpPr>
          <p:cNvPr id="6" name="ZoneTexte 5"/>
          <p:cNvSpPr txBox="1"/>
          <p:nvPr/>
        </p:nvSpPr>
        <p:spPr>
          <a:xfrm>
            <a:off x="3452614" y="2888657"/>
            <a:ext cx="61451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RESSOURCES HUMAINES</a:t>
            </a:r>
            <a:endParaRPr lang="fr-FR" sz="3200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fr-FR" sz="32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nombreux métiers</a:t>
            </a:r>
            <a:endParaRPr lang="fr-FR" sz="3200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587083" y="4192023"/>
            <a:ext cx="6330425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prestataires externes</a:t>
            </a:r>
            <a:endParaRPr lang="fr-FR" sz="2000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1400" i="1" dirty="0"/>
              <a:t>Des consultants externes à l'entreprise sont parfois sollicités pour apporter un regard neuf à des problèmes propres à l'entreprise. Parfois salariés, mais souvent de statut free-lance ou libéral, ils sont rémunérés à la mission.</a:t>
            </a:r>
            <a:endParaRPr lang="fr-FR" sz="1400" i="1" dirty="0"/>
          </a:p>
          <a:p>
            <a:endParaRPr lang="fr-FR" sz="1400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5" tooltip="" action="ppaction://hlinkfile"/>
              </a:rPr>
              <a:t>Chargé de recherche en recrutement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6" tooltip="" action="ppaction://hlinkfile"/>
              </a:rPr>
              <a:t>Consultant RH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7"/>
              </a:rPr>
              <a:t>Coach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293125" y="157334"/>
            <a:ext cx="5070611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fr-FR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L’administration du personnel</a:t>
            </a:r>
            <a:endParaRPr lang="fr-FR" sz="2000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1400" i="1" dirty="0" smtClean="0"/>
              <a:t>Elle </a:t>
            </a:r>
            <a:r>
              <a:rPr lang="fr-FR" sz="1400" i="1" dirty="0"/>
              <a:t>a pour objectif gestion des contrats de travail, de la paie et des mouvements de personnel </a:t>
            </a:r>
            <a:endParaRPr lang="fr-FR" sz="1400" i="1" dirty="0" smtClean="0"/>
          </a:p>
          <a:p>
            <a:endParaRPr lang="fr-FR" sz="1400" b="1" i="1" dirty="0" smtClean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>
                <a:hlinkClick r:id="rId8"/>
              </a:rPr>
              <a:t>Assistant en </a:t>
            </a:r>
            <a:r>
              <a:rPr lang="fr-FR" dirty="0" smtClean="0">
                <a:hlinkClick r:id="rId8"/>
              </a:rPr>
              <a:t>RH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9"/>
              </a:rPr>
              <a:t>Responsable des RH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0"/>
              </a:rPr>
              <a:t>Directeur des RH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1"/>
              </a:rPr>
              <a:t>Responsable des relations sociales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2" tooltip="" action="ppaction://hlinkfile"/>
              </a:rPr>
              <a:t>Responsable d’agence d’intérim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3"/>
              </a:rPr>
              <a:t>Juriste en droit social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6538032" y="548844"/>
            <a:ext cx="57989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accent4">
                    <a:lumMod val="75000"/>
                  </a:schemeClr>
                </a:solidFill>
              </a:rPr>
              <a:t>      </a:t>
            </a:r>
            <a:r>
              <a:rPr lang="fr-FR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études longues : Bac+5</a:t>
            </a:r>
            <a:endParaRPr lang="fr-FR" sz="2000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fr-FR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l’université </a:t>
            </a:r>
            <a:r>
              <a:rPr lang="fr-FR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fr-FR" sz="1400" i="1" dirty="0"/>
              <a:t>certaines licences permettent d’accéder à des masters en marketing</a:t>
            </a:r>
            <a:endParaRPr lang="fr-FR" sz="1400" i="1" dirty="0"/>
          </a:p>
          <a:p>
            <a:endParaRPr lang="fr-FR" sz="1400" i="1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/>
              <a:t>Licence Gestion</a:t>
            </a:r>
            <a:r>
              <a:rPr lang="fr-FR" dirty="0" smtClean="0"/>
              <a:t> / </a:t>
            </a:r>
            <a:r>
              <a:rPr lang="fr-FR" dirty="0" smtClean="0">
                <a:hlinkClick r:id="rId1"/>
              </a:rPr>
              <a:t>Droit et Gestion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2"/>
              </a:rPr>
              <a:t>Licence Economie-Gestion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3"/>
              </a:rPr>
              <a:t>Licence d’Economie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4" tooltip="" action="ppaction://hlinkfile"/>
              </a:rPr>
              <a:t>Licence Administration Economique et sociale</a:t>
            </a:r>
            <a:endParaRPr lang="fr-FR" dirty="0" smtClean="0"/>
          </a:p>
        </p:txBody>
      </p:sp>
      <p:sp>
        <p:nvSpPr>
          <p:cNvPr id="6" name="ZoneTexte 5"/>
          <p:cNvSpPr txBox="1"/>
          <p:nvPr/>
        </p:nvSpPr>
        <p:spPr>
          <a:xfrm>
            <a:off x="-144966" y="10235"/>
            <a:ext cx="61451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L’administration, Gestion, RH, </a:t>
            </a:r>
            <a:endParaRPr lang="fr-FR" sz="3200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fr-FR" sz="32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études</a:t>
            </a:r>
            <a:endParaRPr lang="fr-FR" sz="3200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393066" y="3414398"/>
            <a:ext cx="5908753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Quelques écoles reconnues  : </a:t>
            </a:r>
            <a:endParaRPr lang="fr-FR" sz="2000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fr-FR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5"/>
              </a:rPr>
              <a:t>Ecoles de commerce (</a:t>
            </a:r>
            <a:r>
              <a:rPr lang="fr-FR" dirty="0" err="1" smtClean="0">
                <a:hlinkClick r:id="rId5"/>
              </a:rPr>
              <a:t>Néoma</a:t>
            </a:r>
            <a:r>
              <a:rPr lang="fr-FR" dirty="0" smtClean="0">
                <a:hlinkClick r:id="rId5"/>
              </a:rPr>
              <a:t>, Toulouse Business </a:t>
            </a:r>
            <a:r>
              <a:rPr lang="fr-FR" dirty="0" err="1" smtClean="0">
                <a:hlinkClick r:id="rId5"/>
              </a:rPr>
              <a:t>School</a:t>
            </a:r>
            <a:r>
              <a:rPr lang="fr-FR" dirty="0" smtClean="0">
                <a:hlinkClick r:id="rId5"/>
              </a:rPr>
              <a:t>…) privées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6"/>
              </a:rPr>
              <a:t>Formation de l’IAE, Institut d’administration des entreprises (ex TSM, Toulouse </a:t>
            </a:r>
            <a:r>
              <a:rPr lang="fr-FR" dirty="0" err="1" smtClean="0">
                <a:hlinkClick r:id="rId6"/>
              </a:rPr>
              <a:t>School</a:t>
            </a:r>
            <a:r>
              <a:rPr lang="fr-FR" dirty="0" smtClean="0">
                <a:hlinkClick r:id="rId6"/>
              </a:rPr>
              <a:t> of management, publique)</a:t>
            </a:r>
            <a:r>
              <a:rPr lang="fr-FR" dirty="0" smtClean="0"/>
              <a:t>, </a:t>
            </a:r>
            <a:r>
              <a:rPr lang="fr-FR" sz="1600" i="1" dirty="0" smtClean="0"/>
              <a:t>parcours gestion</a:t>
            </a:r>
            <a:endParaRPr lang="fr-FR" sz="1600" i="1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7" tooltip="" action="ppaction://hlinkfile"/>
              </a:rPr>
              <a:t>Le </a:t>
            </a:r>
            <a:r>
              <a:rPr lang="fr-FR" dirty="0" err="1" smtClean="0">
                <a:hlinkClick r:id="rId7" tooltip="" action="ppaction://hlinkfile"/>
              </a:rPr>
              <a:t>Celsa</a:t>
            </a:r>
            <a:r>
              <a:rPr lang="fr-FR" dirty="0" smtClean="0">
                <a:hlinkClick r:id="rId7" tooltip="" action="ppaction://hlinkfile"/>
              </a:rPr>
              <a:t> (accès à bac+2, publique)</a:t>
            </a:r>
            <a:r>
              <a:rPr lang="fr-FR" dirty="0" smtClean="0">
                <a:hlinkClick r:id="rId8"/>
              </a:rPr>
              <a:t>, </a:t>
            </a:r>
            <a:r>
              <a:rPr lang="fr-FR" sz="1600" i="1" dirty="0" smtClean="0"/>
              <a:t>parcours RH</a:t>
            </a:r>
            <a:endParaRPr lang="fr-FR" sz="1600" i="1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9"/>
              </a:rPr>
              <a:t>L’IEP, institut d’études politiques</a:t>
            </a:r>
            <a:r>
              <a:rPr lang="fr-FR" dirty="0" smtClean="0"/>
              <a:t>, </a:t>
            </a:r>
            <a:r>
              <a:rPr lang="fr-FR" sz="1600" i="1" dirty="0" smtClean="0"/>
              <a:t>administration des entreprises, management</a:t>
            </a:r>
            <a:endParaRPr lang="fr-FR" sz="1600" i="1" dirty="0" smtClean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210112" y="1322801"/>
            <a:ext cx="5680287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Les études courtes et professionnelles : Bac+2/3</a:t>
            </a:r>
            <a:endParaRPr lang="fr-FR" sz="2000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1400" i="1" dirty="0" smtClean="0"/>
              <a:t>Un tremplin vers une poursuite d’étude à bac+5</a:t>
            </a:r>
            <a:endParaRPr lang="fr-FR" sz="1400" i="1" dirty="0"/>
          </a:p>
          <a:p>
            <a:r>
              <a:rPr lang="fr-FR" sz="1600" b="1" i="1" dirty="0" smtClean="0">
                <a:solidFill>
                  <a:srgbClr val="FF0000"/>
                </a:solidFill>
              </a:rPr>
              <a:t>Comptabilité</a:t>
            </a:r>
            <a:endParaRPr lang="fr-FR" sz="1600" b="1" i="1" dirty="0" smtClean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0"/>
              </a:rPr>
              <a:t>BTS Comptabilité et Gestion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1"/>
              </a:rPr>
              <a:t>BUT </a:t>
            </a:r>
            <a:r>
              <a:rPr lang="fr-FR" b="1" dirty="0" smtClean="0">
                <a:hlinkClick r:id="rId11"/>
              </a:rPr>
              <a:t>Gestion des Entreprises et des Administrations</a:t>
            </a:r>
            <a:r>
              <a:rPr lang="fr-FR" dirty="0" smtClean="0">
                <a:hlinkClick r:id="rId11"/>
              </a:rPr>
              <a:t> parcours gestion comptable, fiscale et financière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2"/>
              </a:rPr>
              <a:t>DCG : diplôme de comptabilité et de gestion</a:t>
            </a:r>
            <a:endParaRPr lang="fr-FR" dirty="0" smtClean="0"/>
          </a:p>
          <a:p>
            <a:endParaRPr lang="fr-FR" dirty="0" smtClean="0"/>
          </a:p>
          <a:p>
            <a:r>
              <a:rPr lang="fr-FR" sz="1600" b="1" i="1" dirty="0" smtClean="0">
                <a:solidFill>
                  <a:srgbClr val="FF0000"/>
                </a:solidFill>
              </a:rPr>
              <a:t>Assistance de gestion, polyvalence</a:t>
            </a:r>
            <a:endParaRPr lang="fr-FR" sz="16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3"/>
              </a:rPr>
              <a:t>BUT </a:t>
            </a:r>
            <a:r>
              <a:rPr lang="fr-FR" b="1" dirty="0" smtClean="0">
                <a:hlinkClick r:id="rId13"/>
              </a:rPr>
              <a:t>Gestion des Entreprises et des Administrations </a:t>
            </a:r>
            <a:r>
              <a:rPr lang="fr-FR" dirty="0" smtClean="0">
                <a:hlinkClick r:id="rId13"/>
              </a:rPr>
              <a:t>parcours gestion et management des organisations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4"/>
              </a:rPr>
              <a:t>BTS Gestion de la PME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5"/>
              </a:rPr>
              <a:t>BTS Support à l’action managériale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6"/>
              </a:rPr>
              <a:t>BUT Gestion administrative et commerciale des organisations</a:t>
            </a:r>
            <a:endParaRPr lang="fr-FR" dirty="0" smtClean="0"/>
          </a:p>
          <a:p>
            <a:endParaRPr lang="fr-FR" dirty="0" smtClean="0"/>
          </a:p>
          <a:p>
            <a:r>
              <a:rPr lang="fr-FR" sz="1600" b="1" i="1" dirty="0" smtClean="0">
                <a:solidFill>
                  <a:srgbClr val="FF0000"/>
                </a:solidFill>
              </a:rPr>
              <a:t>Ressources Humaines</a:t>
            </a:r>
            <a:endParaRPr lang="fr-FR" sz="16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7"/>
              </a:rPr>
              <a:t>BUT </a:t>
            </a:r>
            <a:r>
              <a:rPr lang="fr-FR" b="1" dirty="0" smtClean="0">
                <a:hlinkClick r:id="rId17"/>
              </a:rPr>
              <a:t>Gestion des Entreprises et des Administrations </a:t>
            </a:r>
            <a:r>
              <a:rPr lang="fr-FR" dirty="0" smtClean="0">
                <a:hlinkClick r:id="rId17"/>
              </a:rPr>
              <a:t>parcours GPRH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fr-FR" dirty="0"/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4074</Words>
  <Application>WPS Presentation</Application>
  <PresentationFormat>Grand écran</PresentationFormat>
  <Paragraphs>123</Paragraphs>
  <Slides>5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5" baseType="lpstr">
      <vt:lpstr>Arial</vt:lpstr>
      <vt:lpstr>SimSun</vt:lpstr>
      <vt:lpstr>Wingdings</vt:lpstr>
      <vt:lpstr>Arimo</vt:lpstr>
      <vt:lpstr>Microsoft YaHei</vt:lpstr>
      <vt:lpstr>Arial Unicode MS</vt:lpstr>
      <vt:lpstr>Calibri Light</vt:lpstr>
      <vt:lpstr>Calibri</vt:lpstr>
      <vt:lpstr>Thème Office</vt:lpstr>
      <vt:lpstr>MSPhotoEd.3</vt:lpstr>
      <vt:lpstr>ATELIER THEMATIQUE  ADMINISTRATION, GESTION, RESSOURCES HUMAINES…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ATELIER THEMATIQUE  LES METIERS DE L’ADMINISTRATION, GESTION, RESSOURCES HUMAINES…</dc:title>
  <dc:creator>admin</dc:creator>
  <cp:lastModifiedBy>CINDY FABRE</cp:lastModifiedBy>
  <cp:revision>44</cp:revision>
  <cp:lastPrinted>2021-10-28T18:07:00Z</cp:lastPrinted>
  <dcterms:created xsi:type="dcterms:W3CDTF">2020-10-24T19:18:00Z</dcterms:created>
  <dcterms:modified xsi:type="dcterms:W3CDTF">2025-10-22T06:40:48Z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3267E227B1844B3A8B3BD55E740CDE80_13</vt:lpwstr>
  </property>
  <property fmtid="{D5CDD505-2E9C-101B-9397-08002B2CF9AE}" pid="3" name="KSOProductBuildVer">
    <vt:lpwstr>1036-12.2.0.23131</vt:lpwstr>
  </property>
</Properties>
</file>