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</p:sldIdLst>
  <p:sldSz cx="12192000" cy="6858000"/>
  <p:notesSz cx="6858000" cy="99456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341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707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0805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36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164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489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80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128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24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7118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825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7F9CE-0D86-4605-A931-3BE77397D61B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A94FE-F187-47D5-88DE-838C88E540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09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c-montpellier.fr/cid94012/fiches-diplomes-cio-montpellier-centre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kS-PkGs7u2c" TargetMode="External"/><Relationship Id="rId13" Type="http://schemas.openxmlformats.org/officeDocument/2006/relationships/hyperlink" Target="https://www.l-expert-comptable.com/a/532692-assistant-manager-metier-salaire-formation-et-diplomes.html" TargetMode="External"/><Relationship Id="rId18" Type="http://schemas.openxmlformats.org/officeDocument/2006/relationships/hyperlink" Target="https://www.youtube.com/watch?v=f7Y8Qpv_uPo&amp;list=PL0BBC8CC5348102F4&amp;index=2" TargetMode="External"/><Relationship Id="rId3" Type="http://schemas.openxmlformats.org/officeDocument/2006/relationships/hyperlink" Target="https://www.youtube.com/watch?v=tMRjZq54ckg" TargetMode="External"/><Relationship Id="rId7" Type="http://schemas.openxmlformats.org/officeDocument/2006/relationships/hyperlink" Target="https://www.youtube.com/watch?v=mYQYtKm_f7M" TargetMode="External"/><Relationship Id="rId12" Type="http://schemas.openxmlformats.org/officeDocument/2006/relationships/hyperlink" Target="https://www.oriane.info/metier/assistant-ressources-humaines/533" TargetMode="External"/><Relationship Id="rId17" Type="http://schemas.openxmlformats.org/officeDocument/2006/relationships/hyperlink" Target="https://www.youtube.com/watch?v=miFaQHPAutU" TargetMode="External"/><Relationship Id="rId2" Type="http://schemas.openxmlformats.org/officeDocument/2006/relationships/hyperlink" Target="https://www.youtube.com/watch?v=-fFHifHQiL4" TargetMode="External"/><Relationship Id="rId16" Type="http://schemas.openxmlformats.org/officeDocument/2006/relationships/hyperlink" Target="https://www.youtube.com/watch?v=tFXKpaP69K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59GlAXaZ-ww" TargetMode="External"/><Relationship Id="rId11" Type="http://schemas.openxmlformats.org/officeDocument/2006/relationships/hyperlink" Target="https://www.youtube.com/watch?v=471QDRm3Soc" TargetMode="External"/><Relationship Id="rId5" Type="http://schemas.openxmlformats.org/officeDocument/2006/relationships/hyperlink" Target="https://www.youtube.com/watch?v=X-OvjcFHHMw" TargetMode="External"/><Relationship Id="rId15" Type="http://schemas.openxmlformats.org/officeDocument/2006/relationships/hyperlink" Target="https://www.youtube.com/watch?v=juQvhouOy54" TargetMode="External"/><Relationship Id="rId10" Type="http://schemas.openxmlformats.org/officeDocument/2006/relationships/hyperlink" Target="https://www.orientation.com/metiers/assistant-controleur-de-gestion" TargetMode="External"/><Relationship Id="rId4" Type="http://schemas.openxmlformats.org/officeDocument/2006/relationships/hyperlink" Target="https://www.youtube.com/watch?v=AjWsA5w-tLo" TargetMode="External"/><Relationship Id="rId9" Type="http://schemas.openxmlformats.org/officeDocument/2006/relationships/hyperlink" Target="https://www.youtube.com/watch?v=f2Mwns_f3Iw" TargetMode="External"/><Relationship Id="rId14" Type="http://schemas.openxmlformats.org/officeDocument/2006/relationships/hyperlink" Target="https://www.oriane.info/metier/comptable/326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DAb0etjLX5s" TargetMode="External"/><Relationship Id="rId13" Type="http://schemas.openxmlformats.org/officeDocument/2006/relationships/hyperlink" Target="https://www.youtube.com/watch?v=zkTD8eqQuhg" TargetMode="External"/><Relationship Id="rId3" Type="http://schemas.openxmlformats.org/officeDocument/2006/relationships/hyperlink" Target="https://www.studyrama.com/formations/fiches-metiers/ressources-humaines/gestionnaire-de-carrieres-1297" TargetMode="External"/><Relationship Id="rId7" Type="http://schemas.openxmlformats.org/officeDocument/2006/relationships/hyperlink" Target="https://www.youtube.com/watch?v=6JsioZzqah4" TargetMode="External"/><Relationship Id="rId12" Type="http://schemas.openxmlformats.org/officeDocument/2006/relationships/hyperlink" Target="https://www.youtube.com/watch?v=uKolG8KQHFQ" TargetMode="External"/><Relationship Id="rId2" Type="http://schemas.openxmlformats.org/officeDocument/2006/relationships/hyperlink" Target="https://www.oriane.info/metier/responsable-du-recrutement/337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dfRbk2H53U0" TargetMode="External"/><Relationship Id="rId11" Type="http://schemas.openxmlformats.org/officeDocument/2006/relationships/hyperlink" Target="https://www.oriane.info/metier/directeur-des-ressources-humaines/331" TargetMode="External"/><Relationship Id="rId5" Type="http://schemas.openxmlformats.org/officeDocument/2006/relationships/hyperlink" Target="https://www.youtube.com/watch?v=PTu89zwN4CE" TargetMode="External"/><Relationship Id="rId10" Type="http://schemas.openxmlformats.org/officeDocument/2006/relationships/hyperlink" Target="https://www.youtube.com/watch?v=oG2AAUFnM08" TargetMode="External"/><Relationship Id="rId4" Type="http://schemas.openxmlformats.org/officeDocument/2006/relationships/hyperlink" Target="https://www.isefac-rh.fr/metier-responsable-du-developpement-r-h" TargetMode="External"/><Relationship Id="rId9" Type="http://schemas.openxmlformats.org/officeDocument/2006/relationships/hyperlink" Target="https://www.oriane.info/metier/assistant-ressources-humaines/533" TargetMode="External"/><Relationship Id="rId14" Type="http://schemas.openxmlformats.org/officeDocument/2006/relationships/hyperlink" Target="https://www.youtube.com/watch?v=aXCN3IgWjas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elsa.fr/nos-formations/licence-3-parcours-ressources-humaines-et-conseil/" TargetMode="External"/><Relationship Id="rId13" Type="http://schemas.openxmlformats.org/officeDocument/2006/relationships/hyperlink" Target="https://www.youtube.com/watch?v=SXi9Japcl_o" TargetMode="External"/><Relationship Id="rId3" Type="http://schemas.openxmlformats.org/officeDocument/2006/relationships/hyperlink" Target="https://www.ut-capitole.fr/formations/nos-diplomes/licences/licence-l1-l2-l3-mention-economie-parcours-double-diplomant-en-economie-et-droit-310328.kjsp" TargetMode="External"/><Relationship Id="rId7" Type="http://schemas.openxmlformats.org/officeDocument/2006/relationships/hyperlink" Target="https://tsm-education.fr/formations/licence-1-gestion" TargetMode="External"/><Relationship Id="rId12" Type="http://schemas.openxmlformats.org/officeDocument/2006/relationships/hyperlink" Target="https://www.youtube.com/watch?v=DUnd9JfahpA" TargetMode="External"/><Relationship Id="rId17" Type="http://schemas.openxmlformats.org/officeDocument/2006/relationships/hyperlink" Target="https://www.youtube.com/watch?v=aOWapgI4H9k" TargetMode="External"/><Relationship Id="rId2" Type="http://schemas.openxmlformats.org/officeDocument/2006/relationships/hyperlink" Target="https://www.ut-capitole.fr/formations/nos-diplomes/licences/nos-licences-en-gestion-330940.kjsp" TargetMode="External"/><Relationship Id="rId16" Type="http://schemas.openxmlformats.org/officeDocument/2006/relationships/hyperlink" Target="https://www.youtube.com/watch?v=i-2w2J-Bp34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tbs-education.fr/formations/" TargetMode="External"/><Relationship Id="rId11" Type="http://schemas.openxmlformats.org/officeDocument/2006/relationships/hyperlink" Target="https://www.youtube.com/watch?v=p6Dz3cgOz9M" TargetMode="External"/><Relationship Id="rId5" Type="http://schemas.openxmlformats.org/officeDocument/2006/relationships/hyperlink" Target="https://www.univ-jfc.fr/licences/administration-economique-et-sociale" TargetMode="External"/><Relationship Id="rId15" Type="http://schemas.openxmlformats.org/officeDocument/2006/relationships/hyperlink" Target="https://www.youtube.com/watch?v=nqwzgwniAVc" TargetMode="External"/><Relationship Id="rId10" Type="http://schemas.openxmlformats.org/officeDocument/2006/relationships/hyperlink" Target="https://www.youtube.com/watch?v=3NNmxa1YQI4" TargetMode="External"/><Relationship Id="rId4" Type="http://schemas.openxmlformats.org/officeDocument/2006/relationships/hyperlink" Target="https://www.ut-capitole.fr/formations/nos-diplomes/licences/licence-l1-l2-mention-economie-parcours-type-economie-900222.kjsp?RH=1319185963035" TargetMode="External"/><Relationship Id="rId9" Type="http://schemas.openxmlformats.org/officeDocument/2006/relationships/hyperlink" Target="https://www.sciencespo-toulouse.fr/" TargetMode="External"/><Relationship Id="rId14" Type="http://schemas.openxmlformats.org/officeDocument/2006/relationships/hyperlink" Target="https://www.youtube.com/watch?v=gcD410c3Na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9166" y="1128800"/>
            <a:ext cx="10515600" cy="4649002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ATELIER THEMATIQUE</a:t>
            </a:r>
            <a:r>
              <a:rPr lang="fr-FR" sz="5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fr-FR" sz="5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fr-FR" sz="5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fr-FR" sz="5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fr-FR" sz="4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ADMINISTRATION, GESTION, RESSOURCES HUMAINES…</a:t>
            </a:r>
            <a:endParaRPr lang="fr-FR" sz="48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aphicFrame>
        <p:nvGraphicFramePr>
          <p:cNvPr id="4" name="Objet 3">
            <a:extLst>
              <a:ext uri="{FF2B5EF4-FFF2-40B4-BE49-F238E27FC236}">
                <a16:creationId xmlns:a16="http://schemas.microsoft.com/office/drawing/2014/main" id="{FF24AE95-D1A0-4423-B416-CD8011551D8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68000" y="189338"/>
          <a:ext cx="2243603" cy="2111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r:id="rId3" imgW="1097375" imgH="983065" progId="MSPhotoEd.3">
                  <p:embed/>
                </p:oleObj>
              </mc:Choice>
              <mc:Fallback>
                <p:oleObj r:id="rId3" imgW="1097375" imgH="983065" progId="MSPhotoEd.3">
                  <p:embed/>
                  <p:pic>
                    <p:nvPicPr>
                      <p:cNvPr id="4" name="Objet 3">
                        <a:extLst>
                          <a:ext uri="{FF2B5EF4-FFF2-40B4-BE49-F238E27FC236}">
                            <a16:creationId xmlns:a16="http://schemas.microsoft.com/office/drawing/2014/main" id="{FF24AE95-D1A0-4423-B416-CD8011551D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000" y="189338"/>
                        <a:ext cx="2243603" cy="21117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872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369" y="422031"/>
            <a:ext cx="10670512" cy="5406013"/>
          </a:xfrm>
        </p:spPr>
        <p:txBody>
          <a:bodyPr>
            <a:normAutofit fontScale="62500" lnSpcReduction="20000"/>
          </a:bodyPr>
          <a:lstStyle/>
          <a:p>
            <a:r>
              <a:rPr lang="fr-FR" dirty="0" smtClean="0"/>
              <a:t>Cet atelier a pour vocation de vous informer mais également de vous amener à une réflexion personnelle sur les métiers de l’administration, RH et gestion des entreprises.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Choisissez un ou plusieurs métiers à découvrir. Il y a un lien vidéo sur chaque métier. Le but étant d’amener du concret à travers des témoignages de professionnels. Il est nécessaire de mettre le support en diaporama afin d’avoir accès aux liens vidéos.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Lors de ce travail d’exploration, prenez le temps d’analyser les facteurs de motivation et les freins éventuels que vous pourriez avoir pour ce secteur et ces métiers.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Dans un second temps, vous irez faire des recherches sur les écoles et les lieux, vous pourrez également aller visionner des témoignages d’étudiants (diapo 5)</a:t>
            </a:r>
          </a:p>
          <a:p>
            <a:r>
              <a:rPr lang="fr-FR" dirty="0" smtClean="0"/>
              <a:t>Voici quelques sites qui vont vous aider 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parcoursup.fr pour les écoles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www.ac-montpellier.fr/cid94012/fiches-diplomes-cio-montpellier-centre.html</a:t>
            </a:r>
            <a:r>
              <a:rPr lang="fr-FR" dirty="0" smtClean="0"/>
              <a:t> : pour le contenu des diplômes.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Onisep.fr, cidj.com, letudiant.fr pour compléter les recherches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Youtube.fr et onisep.tv pour visionner des témoignages  </a:t>
            </a:r>
          </a:p>
          <a:p>
            <a:r>
              <a:rPr lang="fr-FR" dirty="0" smtClean="0"/>
              <a:t>N’hésitez pas à compléter ensuite avec des rencontres et des stages   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dirty="0" smtClean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63093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259252" y="157334"/>
            <a:ext cx="579893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   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L’Expertise comptable/ Finance</a:t>
            </a:r>
          </a:p>
          <a:p>
            <a:r>
              <a:rPr lang="fr-FR" sz="1200" i="1" dirty="0" smtClean="0"/>
              <a:t>Les </a:t>
            </a:r>
            <a:r>
              <a:rPr lang="fr-FR" sz="1200" i="1" dirty="0"/>
              <a:t>cabinets et services comptables d'entreprises retiennent de plus en plus de candidats à la fois généralistes et spécialistes, et le </a:t>
            </a:r>
            <a:r>
              <a:rPr lang="fr-FR" sz="1200" b="1" i="1" dirty="0"/>
              <a:t>diplôme d'expertise comptable reste le plus recherché</a:t>
            </a:r>
            <a:r>
              <a:rPr lang="fr-FR" sz="1200" i="1" dirty="0" smtClean="0"/>
              <a:t>.</a:t>
            </a:r>
          </a:p>
          <a:p>
            <a:endParaRPr lang="fr-FR" sz="12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Expert-comptable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Contrôleur de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Commissaire aux comptes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/>
              </a:rPr>
              <a:t>Fiscaliste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Directeur financier 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Trader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2828430" y="3010793"/>
            <a:ext cx="6145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 ADMINISTRATION, la GESTION</a:t>
            </a:r>
          </a:p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nombreux métiers</a:t>
            </a:r>
            <a:endParaRPr lang="fr-FR" sz="32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117994" y="4580453"/>
            <a:ext cx="53073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L’Assistance de Gestion</a:t>
            </a:r>
          </a:p>
          <a:p>
            <a:endParaRPr lang="fr-FR" sz="1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8"/>
              </a:rPr>
              <a:t>Assistant de gestion PME-PMI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Assistant de gestion commerciale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Assistant contrôleur de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1"/>
              </a:rPr>
              <a:t>Assistant comptable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2"/>
              </a:rPr>
              <a:t>Assistant en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3"/>
              </a:rPr>
              <a:t>Assistant manager</a:t>
            </a:r>
            <a:endParaRPr lang="fr-FR" dirty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93125" y="157334"/>
            <a:ext cx="507061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La Comptabilité</a:t>
            </a:r>
          </a:p>
          <a:p>
            <a:r>
              <a:rPr lang="fr-FR" sz="1400" i="1" dirty="0" smtClean="0"/>
              <a:t>Elle </a:t>
            </a:r>
            <a:r>
              <a:rPr lang="fr-FR" sz="1400" i="1" dirty="0"/>
              <a:t>a pour objectif de mettre à jour et de veiller à la santé financière de l'entreprise, afin d'en permettre un meilleur </a:t>
            </a:r>
            <a:r>
              <a:rPr lang="fr-FR" sz="1400" i="1" dirty="0" smtClean="0"/>
              <a:t>pilotage</a:t>
            </a:r>
          </a:p>
          <a:p>
            <a:endParaRPr lang="fr-FR" sz="16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4"/>
              </a:rPr>
              <a:t>Comptable</a:t>
            </a:r>
            <a:r>
              <a:rPr lang="fr-FR" dirty="0" smtClean="0"/>
              <a:t>/ Chef comptable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5"/>
              </a:rPr>
              <a:t>Assistant comptable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6"/>
              </a:rPr>
              <a:t>Trésorier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7"/>
              </a:rPr>
              <a:t>Crédit manager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8"/>
              </a:rPr>
              <a:t>Responsable consolidation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462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259252" y="157334"/>
            <a:ext cx="579893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Gestion des carrières</a:t>
            </a:r>
          </a:p>
          <a:p>
            <a:pPr fontAlgn="base"/>
            <a:r>
              <a:rPr lang="fr-FR" sz="1200" i="1" dirty="0" smtClean="0"/>
              <a:t>Elle concerne les politiques de rémunération</a:t>
            </a:r>
            <a:r>
              <a:rPr lang="fr-FR" sz="1200" i="1" dirty="0"/>
              <a:t>, </a:t>
            </a:r>
            <a:r>
              <a:rPr lang="fr-FR" sz="1200" i="1" dirty="0" smtClean="0"/>
              <a:t>l’intégration</a:t>
            </a:r>
            <a:r>
              <a:rPr lang="fr-FR" sz="1200" i="1" dirty="0"/>
              <a:t>, </a:t>
            </a:r>
            <a:r>
              <a:rPr lang="fr-FR" sz="1200" i="1" dirty="0" smtClean="0"/>
              <a:t>la législation</a:t>
            </a:r>
            <a:r>
              <a:rPr lang="fr-FR" sz="1200" i="1" dirty="0"/>
              <a:t>, </a:t>
            </a:r>
            <a:r>
              <a:rPr lang="fr-FR" sz="1200" i="1" dirty="0" smtClean="0"/>
              <a:t>  </a:t>
            </a:r>
            <a:r>
              <a:rPr lang="fr-FR" sz="1200" i="1" dirty="0"/>
              <a:t>la mobilité, </a:t>
            </a:r>
            <a:r>
              <a:rPr lang="fr-FR" sz="1200" i="1" dirty="0" smtClean="0"/>
              <a:t>la prévention </a:t>
            </a:r>
            <a:r>
              <a:rPr lang="fr-FR" sz="1200" i="1" dirty="0"/>
              <a:t>des risques psycho-sociaux </a:t>
            </a:r>
          </a:p>
          <a:p>
            <a:pPr fontAlgn="base"/>
            <a:endParaRPr lang="fr-FR" sz="12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Responsable du recrutement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Responsable de la gestion de carrière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Responsable développement des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/>
              </a:rPr>
              <a:t>Responsable de formation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3452614" y="2888657"/>
            <a:ext cx="6145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RESSOURCES HUMAINES</a:t>
            </a:r>
          </a:p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nombreux métiers</a:t>
            </a:r>
            <a:endParaRPr lang="fr-FR" sz="32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87083" y="4192023"/>
            <a:ext cx="633042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prestataires externes</a:t>
            </a:r>
          </a:p>
          <a:p>
            <a:r>
              <a:rPr lang="fr-FR" sz="1400" i="1" dirty="0"/>
              <a:t>Des consultants externes à l'entreprise sont parfois sollicités pour apporter un regard neuf à des problèmes propres à l'entreprise. Parfois salariés, mais souvent de statut free-lance ou libéral, ils sont rémunérés à la mission.</a:t>
            </a:r>
          </a:p>
          <a:p>
            <a:endParaRPr lang="fr-FR" sz="1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Chargé de recherche en recrutement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Consultant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8"/>
              </a:rPr>
              <a:t>Coach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93125" y="157334"/>
            <a:ext cx="507061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L’administration du personnel</a:t>
            </a:r>
          </a:p>
          <a:p>
            <a:r>
              <a:rPr lang="fr-FR" sz="1400" i="1" dirty="0" smtClean="0"/>
              <a:t>Elle </a:t>
            </a:r>
            <a:r>
              <a:rPr lang="fr-FR" sz="1400" i="1" dirty="0"/>
              <a:t>a pour objectif gestion des contrats de travail, de la paie et des mouvements de personnel </a:t>
            </a:r>
            <a:endParaRPr lang="fr-FR" sz="1400" i="1" dirty="0" smtClean="0"/>
          </a:p>
          <a:p>
            <a:endParaRPr lang="fr-FR" sz="14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9"/>
              </a:rPr>
              <a:t>Assistant en </a:t>
            </a:r>
            <a:r>
              <a:rPr lang="fr-FR" dirty="0" smtClean="0">
                <a:hlinkClick r:id="rId9"/>
              </a:rPr>
              <a:t>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Responsable des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1"/>
              </a:rPr>
              <a:t>Directeur des 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2"/>
              </a:rPr>
              <a:t>Responsable des relations sociales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3"/>
              </a:rPr>
              <a:t>Responsable d’agence d’intérim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4"/>
              </a:rPr>
              <a:t>Juriste en droit social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10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538032" y="548844"/>
            <a:ext cx="57989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      </a:t>
            </a:r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études longues : Bac+5</a:t>
            </a:r>
          </a:p>
          <a:p>
            <a:endParaRPr lang="fr-F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l’université </a:t>
            </a:r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1400" i="1" dirty="0"/>
              <a:t>certaines licences permettent d’accéder à des masters en marketing</a:t>
            </a:r>
          </a:p>
          <a:p>
            <a:endParaRPr lang="fr-FR" sz="14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Licence Gestion</a:t>
            </a:r>
            <a:r>
              <a:rPr lang="fr-FR" dirty="0" smtClean="0"/>
              <a:t> / </a:t>
            </a:r>
            <a:r>
              <a:rPr lang="fr-FR" dirty="0" smtClean="0">
                <a:hlinkClick r:id="rId3"/>
              </a:rPr>
              <a:t>Droit et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Licence Economie-Gestion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Licence d’Economie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/>
              </a:rPr>
              <a:t>Licence Administration Economique et sociale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-144966" y="10235"/>
            <a:ext cx="6145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L’administration, Gestion, RH, </a:t>
            </a:r>
          </a:p>
          <a:p>
            <a:pPr algn="ctr"/>
            <a:r>
              <a:rPr lang="fr-FR" sz="32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études</a:t>
            </a:r>
            <a:endParaRPr lang="fr-FR" sz="32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393066" y="3414398"/>
            <a:ext cx="590875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Quelques écoles reconnues  : </a:t>
            </a:r>
          </a:p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Ecoles de commerce (</a:t>
            </a:r>
            <a:r>
              <a:rPr lang="fr-FR" dirty="0" err="1" smtClean="0">
                <a:hlinkClick r:id="rId6"/>
              </a:rPr>
              <a:t>Néoma</a:t>
            </a:r>
            <a:r>
              <a:rPr lang="fr-FR" dirty="0" smtClean="0">
                <a:hlinkClick r:id="rId6"/>
              </a:rPr>
              <a:t>, Toulouse Business </a:t>
            </a:r>
            <a:r>
              <a:rPr lang="fr-FR" dirty="0" err="1" smtClean="0">
                <a:hlinkClick r:id="rId6"/>
              </a:rPr>
              <a:t>School</a:t>
            </a:r>
            <a:r>
              <a:rPr lang="fr-FR" dirty="0" smtClean="0">
                <a:hlinkClick r:id="rId6"/>
              </a:rPr>
              <a:t>…) privées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Formation de l’IAE, Institut d’administration des entreprises (ex TSM, Toulouse </a:t>
            </a:r>
            <a:r>
              <a:rPr lang="fr-FR" dirty="0" err="1" smtClean="0">
                <a:hlinkClick r:id="rId7"/>
              </a:rPr>
              <a:t>School</a:t>
            </a:r>
            <a:r>
              <a:rPr lang="fr-FR" dirty="0" smtClean="0">
                <a:hlinkClick r:id="rId7"/>
              </a:rPr>
              <a:t> of management, publique)</a:t>
            </a:r>
            <a:r>
              <a:rPr lang="fr-FR" dirty="0" smtClean="0"/>
              <a:t>, </a:t>
            </a:r>
            <a:r>
              <a:rPr lang="fr-FR" sz="1600" i="1" dirty="0" smtClean="0"/>
              <a:t>parcours gestion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8"/>
              </a:rPr>
              <a:t>Le </a:t>
            </a:r>
            <a:r>
              <a:rPr lang="fr-FR" dirty="0" err="1" smtClean="0">
                <a:hlinkClick r:id="rId8"/>
              </a:rPr>
              <a:t>Celsa</a:t>
            </a:r>
            <a:r>
              <a:rPr lang="fr-FR" dirty="0" smtClean="0">
                <a:hlinkClick r:id="rId8"/>
              </a:rPr>
              <a:t> (accès à bac+2, publique), </a:t>
            </a:r>
            <a:r>
              <a:rPr lang="fr-FR" sz="1600" i="1" dirty="0" smtClean="0"/>
              <a:t>parcours RH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L’IEP, institut d’études politiques</a:t>
            </a:r>
            <a:r>
              <a:rPr lang="fr-FR" dirty="0" smtClean="0"/>
              <a:t>, </a:t>
            </a:r>
            <a:r>
              <a:rPr lang="fr-FR" sz="1600" i="1" dirty="0" smtClean="0"/>
              <a:t>administration des entreprises, management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10112" y="1322801"/>
            <a:ext cx="5680287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Les études courtes et professionnelles : Bac+2/3</a:t>
            </a:r>
          </a:p>
          <a:p>
            <a:r>
              <a:rPr lang="fr-FR" sz="1400" i="1" dirty="0" smtClean="0"/>
              <a:t>Un tremplin vers une poursuite d’étude à bac+5</a:t>
            </a:r>
            <a:endParaRPr lang="fr-FR" sz="1400" i="1" dirty="0"/>
          </a:p>
          <a:p>
            <a:r>
              <a:rPr lang="fr-FR" sz="1600" b="1" i="1" dirty="0" smtClean="0">
                <a:solidFill>
                  <a:srgbClr val="FF0000"/>
                </a:solidFill>
              </a:rPr>
              <a:t>Comptabilité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BTS Comptabilité et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1"/>
              </a:rPr>
              <a:t>BUT </a:t>
            </a:r>
            <a:r>
              <a:rPr lang="fr-FR" b="1" dirty="0" smtClean="0">
                <a:hlinkClick r:id="rId11"/>
              </a:rPr>
              <a:t>Gestion des Entreprises et des Administrations</a:t>
            </a:r>
            <a:r>
              <a:rPr lang="fr-FR" dirty="0" smtClean="0">
                <a:hlinkClick r:id="rId11"/>
              </a:rPr>
              <a:t> parcours gestion comptable, fiscale et financière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2"/>
              </a:rPr>
              <a:t>DCG : diplôme de comptabilité et de gestion</a:t>
            </a:r>
            <a:endParaRPr lang="fr-FR" dirty="0" smtClean="0"/>
          </a:p>
          <a:p>
            <a:endParaRPr lang="fr-FR" dirty="0" smtClean="0"/>
          </a:p>
          <a:p>
            <a:r>
              <a:rPr lang="fr-FR" sz="1600" b="1" i="1" dirty="0" smtClean="0">
                <a:solidFill>
                  <a:srgbClr val="FF0000"/>
                </a:solidFill>
              </a:rPr>
              <a:t>Assistance de gestion, polyvalence</a:t>
            </a:r>
            <a:endParaRPr lang="fr-FR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3"/>
              </a:rPr>
              <a:t>BUT </a:t>
            </a:r>
            <a:r>
              <a:rPr lang="fr-FR" b="1" dirty="0" smtClean="0">
                <a:hlinkClick r:id="rId13"/>
              </a:rPr>
              <a:t>Gestion des Entreprises et des Administrations </a:t>
            </a:r>
            <a:r>
              <a:rPr lang="fr-FR" dirty="0" smtClean="0">
                <a:hlinkClick r:id="rId13"/>
              </a:rPr>
              <a:t>parcours gestion et management des organisations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4"/>
              </a:rPr>
              <a:t>BTS Gestion de la PME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5"/>
              </a:rPr>
              <a:t>BTS Support à l’action managériale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6"/>
              </a:rPr>
              <a:t>BUT Gestion administrative et commerciale des organisations</a:t>
            </a:r>
            <a:endParaRPr lang="fr-FR" dirty="0" smtClean="0"/>
          </a:p>
          <a:p>
            <a:endParaRPr lang="fr-FR" dirty="0" smtClean="0"/>
          </a:p>
          <a:p>
            <a:r>
              <a:rPr lang="fr-FR" sz="1600" b="1" i="1" dirty="0" smtClean="0">
                <a:solidFill>
                  <a:srgbClr val="FF0000"/>
                </a:solidFill>
              </a:rPr>
              <a:t>Ressources Humaines</a:t>
            </a:r>
            <a:endParaRPr lang="fr-FR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7"/>
              </a:rPr>
              <a:t>BUT </a:t>
            </a:r>
            <a:r>
              <a:rPr lang="fr-FR" b="1" dirty="0" smtClean="0">
                <a:hlinkClick r:id="rId17"/>
              </a:rPr>
              <a:t>Gestion des Entreprises et des Administrations </a:t>
            </a:r>
            <a:r>
              <a:rPr lang="fr-FR" dirty="0" smtClean="0">
                <a:hlinkClick r:id="rId17"/>
              </a:rPr>
              <a:t>parcours GPRH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334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2513</TotalTime>
  <Words>572</Words>
  <Application>Microsoft Office PowerPoint</Application>
  <PresentationFormat>Grand écran</PresentationFormat>
  <Paragraphs>99</Paragraphs>
  <Slides>5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Arimo</vt:lpstr>
      <vt:lpstr>Calibri</vt:lpstr>
      <vt:lpstr>Calibri Light</vt:lpstr>
      <vt:lpstr>Wingdings</vt:lpstr>
      <vt:lpstr>Thème Office</vt:lpstr>
      <vt:lpstr>MSPhotoEd.3</vt:lpstr>
      <vt:lpstr>ATELIER THEMATIQUE  ADMINISTRATION, GESTION, RESSOURCES HUMAINES…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ATELIER THEMATIQUE  LES METIERS DE L’ADMINISTRATION, GESTION, RESSOURCES HUMAINES…</dc:title>
  <dc:creator>admin</dc:creator>
  <cp:lastModifiedBy>admin</cp:lastModifiedBy>
  <cp:revision>41</cp:revision>
  <cp:lastPrinted>2021-10-28T18:07:36Z</cp:lastPrinted>
  <dcterms:created xsi:type="dcterms:W3CDTF">2020-10-24T19:18:34Z</dcterms:created>
  <dcterms:modified xsi:type="dcterms:W3CDTF">2024-10-28T15:36:10Z</dcterms:modified>
</cp:coreProperties>
</file>