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8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85" r:id="rId22"/>
    <p:sldId id="277" r:id="rId23"/>
    <p:sldId id="278" r:id="rId24"/>
    <p:sldId id="279" r:id="rId25"/>
    <p:sldId id="280" r:id="rId26"/>
    <p:sldId id="283" r:id="rId27"/>
    <p:sldId id="281" r:id="rId28"/>
  </p:sldIdLst>
  <p:sldSz cx="9144000" cy="6858000" type="screen4x3"/>
  <p:notesSz cx="6877050" cy="96567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236" y="-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32CDEB-CAD4-4A3E-AF6D-C85DC155FCA8}" type="doc">
      <dgm:prSet loTypeId="urn:microsoft.com/office/officeart/2005/8/layout/hierarchy2#1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fr-FR"/>
        </a:p>
      </dgm:t>
    </dgm:pt>
    <dgm:pt modelId="{234BB1CD-1172-4EBF-9145-2F9FE2CB85A9}">
      <dgm:prSet phldrT="[Texte]" custT="1"/>
      <dgm:spPr>
        <a:solidFill>
          <a:srgbClr val="26338B"/>
        </a:solidFill>
      </dgm:spPr>
      <dgm:t>
        <a:bodyPr/>
        <a:lstStyle/>
        <a:p>
          <a:r>
            <a:rPr lang="fr-FR" sz="2000" dirty="0"/>
            <a:t>La fiche AVENIR dématérialisée comprend pour chaque vœu</a:t>
          </a:r>
        </a:p>
      </dgm:t>
    </dgm:pt>
    <dgm:pt modelId="{24C3BAAD-5B26-4215-949E-C5032F07DC5F}" type="parTrans" cxnId="{8EBDADB2-0545-4AF5-9268-4BD6A579A954}">
      <dgm:prSet/>
      <dgm:spPr/>
      <dgm:t>
        <a:bodyPr/>
        <a:lstStyle/>
        <a:p>
          <a:endParaRPr lang="fr-FR"/>
        </a:p>
      </dgm:t>
    </dgm:pt>
    <dgm:pt modelId="{978D95AC-9472-416C-B229-3C986DDB7EB4}" type="sibTrans" cxnId="{8EBDADB2-0545-4AF5-9268-4BD6A579A954}">
      <dgm:prSet/>
      <dgm:spPr/>
      <dgm:t>
        <a:bodyPr/>
        <a:lstStyle/>
        <a:p>
          <a:endParaRPr lang="fr-FR"/>
        </a:p>
      </dgm:t>
    </dgm:pt>
    <dgm:pt modelId="{20FAB908-9933-4AAC-AB38-FD5C448DEF15}">
      <dgm:prSet phldrT="[Texte]" custT="1"/>
      <dgm:spPr>
        <a:solidFill>
          <a:srgbClr val="26338B"/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</a:pPr>
          <a:r>
            <a:rPr lang="fr-FR" sz="1800" dirty="0"/>
            <a:t>Les moyennes des 2 premiers trimestres de terminale (ou 1</a:t>
          </a:r>
          <a:r>
            <a:rPr lang="fr-FR" sz="1800" baseline="30000" dirty="0"/>
            <a:t>er</a:t>
          </a:r>
          <a:r>
            <a:rPr lang="fr-FR" sz="1800" dirty="0"/>
            <a:t> semestre), le positionnement de l’élève dans la classe, l’effectif de la classe, l’appréciation des professeurs</a:t>
          </a:r>
        </a:p>
      </dgm:t>
    </dgm:pt>
    <dgm:pt modelId="{7A31DFEE-B24C-4806-93C9-D719DCC66CEE}" type="parTrans" cxnId="{37E4685F-2A5D-4799-96C8-09E997F1E08A}">
      <dgm:prSet/>
      <dgm:spPr/>
      <dgm:t>
        <a:bodyPr/>
        <a:lstStyle/>
        <a:p>
          <a:endParaRPr lang="fr-FR"/>
        </a:p>
      </dgm:t>
    </dgm:pt>
    <dgm:pt modelId="{EBCFA802-50ED-4F29-A26A-342C048C0E3C}" type="sibTrans" cxnId="{37E4685F-2A5D-4799-96C8-09E997F1E08A}">
      <dgm:prSet/>
      <dgm:spPr/>
      <dgm:t>
        <a:bodyPr/>
        <a:lstStyle/>
        <a:p>
          <a:endParaRPr lang="fr-FR"/>
        </a:p>
      </dgm:t>
    </dgm:pt>
    <dgm:pt modelId="{B3CB23A9-0849-48C5-99BD-1524FE30D62A}">
      <dgm:prSet phldrT="[Texte]" custT="1"/>
      <dgm:spPr>
        <a:solidFill>
          <a:srgbClr val="26338B"/>
        </a:solidFill>
      </dgm:spPr>
      <dgm:t>
        <a:bodyPr/>
        <a:lstStyle/>
        <a:p>
          <a:r>
            <a:rPr lang="fr-FR" sz="1800" dirty="0"/>
            <a:t>Une appréciation complémentaire sur le profil de l’élève renseignée par le professeur principal (méthode de travail, autonomie, engagement et esprit d’initiative…)</a:t>
          </a:r>
        </a:p>
      </dgm:t>
    </dgm:pt>
    <dgm:pt modelId="{AB1C68B0-3F81-4931-890A-ECE6A16EB049}" type="parTrans" cxnId="{D803DF0B-46A2-4479-922B-52A495A982B4}">
      <dgm:prSet/>
      <dgm:spPr/>
      <dgm:t>
        <a:bodyPr/>
        <a:lstStyle/>
        <a:p>
          <a:endParaRPr lang="fr-FR"/>
        </a:p>
      </dgm:t>
    </dgm:pt>
    <dgm:pt modelId="{5B93E72A-5C57-4CD0-AC00-31CDDCA51F86}" type="sibTrans" cxnId="{D803DF0B-46A2-4479-922B-52A495A982B4}">
      <dgm:prSet/>
      <dgm:spPr/>
      <dgm:t>
        <a:bodyPr/>
        <a:lstStyle/>
        <a:p>
          <a:endParaRPr lang="fr-FR"/>
        </a:p>
      </dgm:t>
    </dgm:pt>
    <dgm:pt modelId="{B483AD89-F1DE-45ED-B914-CF79D07FD7E5}">
      <dgm:prSet custT="1"/>
      <dgm:spPr>
        <a:solidFill>
          <a:srgbClr val="26338B"/>
        </a:solidFill>
      </dgm:spPr>
      <dgm:t>
        <a:bodyPr/>
        <a:lstStyle/>
        <a:p>
          <a:r>
            <a:rPr lang="fr-FR" sz="2000" dirty="0"/>
            <a:t>L’avis du chef d’établissement sur la capacité de l’élève à réussir dans la formation demandée</a:t>
          </a:r>
        </a:p>
      </dgm:t>
    </dgm:pt>
    <dgm:pt modelId="{265F10F8-9F37-47D0-9513-1EC42BBFBB0E}" type="parTrans" cxnId="{D8A912A8-51B7-441C-A668-B21336015388}">
      <dgm:prSet/>
      <dgm:spPr/>
      <dgm:t>
        <a:bodyPr/>
        <a:lstStyle/>
        <a:p>
          <a:endParaRPr lang="fr-FR"/>
        </a:p>
      </dgm:t>
    </dgm:pt>
    <dgm:pt modelId="{04C850F9-FE0E-423F-B8E3-3F130CE32305}" type="sibTrans" cxnId="{D8A912A8-51B7-441C-A668-B21336015388}">
      <dgm:prSet/>
      <dgm:spPr/>
      <dgm:t>
        <a:bodyPr/>
        <a:lstStyle/>
        <a:p>
          <a:endParaRPr lang="fr-FR"/>
        </a:p>
      </dgm:t>
    </dgm:pt>
    <dgm:pt modelId="{891EE6BB-780C-4DEE-B153-C68EC34C2A55}" type="pres">
      <dgm:prSet presAssocID="{B932CDEB-CAD4-4A3E-AF6D-C85DC155FCA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402DD95-3616-4F22-9767-414A752403C6}" type="pres">
      <dgm:prSet presAssocID="{234BB1CD-1172-4EBF-9145-2F9FE2CB85A9}" presName="root1" presStyleCnt="0"/>
      <dgm:spPr/>
    </dgm:pt>
    <dgm:pt modelId="{04381C74-EB3D-43BD-84C1-F95F6AC958CC}" type="pres">
      <dgm:prSet presAssocID="{234BB1CD-1172-4EBF-9145-2F9FE2CB85A9}" presName="LevelOneTextNode" presStyleLbl="node0" presStyleIdx="0" presStyleCnt="1" custScaleX="136681" custScaleY="13916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EB79C86-8198-4342-AD33-952B704367E1}" type="pres">
      <dgm:prSet presAssocID="{234BB1CD-1172-4EBF-9145-2F9FE2CB85A9}" presName="level2hierChild" presStyleCnt="0"/>
      <dgm:spPr/>
    </dgm:pt>
    <dgm:pt modelId="{6194CB7F-DD24-40C0-A37A-D38F77E5B99E}" type="pres">
      <dgm:prSet presAssocID="{7A31DFEE-B24C-4806-93C9-D719DCC66CEE}" presName="conn2-1" presStyleLbl="parChTrans1D2" presStyleIdx="0" presStyleCnt="3"/>
      <dgm:spPr/>
      <dgm:t>
        <a:bodyPr/>
        <a:lstStyle/>
        <a:p>
          <a:endParaRPr lang="fr-FR"/>
        </a:p>
      </dgm:t>
    </dgm:pt>
    <dgm:pt modelId="{7A5853B2-0E63-435C-9132-E904261136B2}" type="pres">
      <dgm:prSet presAssocID="{7A31DFEE-B24C-4806-93C9-D719DCC66CEE}" presName="connTx" presStyleLbl="parChTrans1D2" presStyleIdx="0" presStyleCnt="3"/>
      <dgm:spPr/>
      <dgm:t>
        <a:bodyPr/>
        <a:lstStyle/>
        <a:p>
          <a:endParaRPr lang="fr-FR"/>
        </a:p>
      </dgm:t>
    </dgm:pt>
    <dgm:pt modelId="{BD9F3993-D300-40D9-A857-021CBD7BC609}" type="pres">
      <dgm:prSet presAssocID="{20FAB908-9933-4AAC-AB38-FD5C448DEF15}" presName="root2" presStyleCnt="0"/>
      <dgm:spPr/>
    </dgm:pt>
    <dgm:pt modelId="{A2F6033F-7BA8-4AD1-8D7C-DE3E129A56EB}" type="pres">
      <dgm:prSet presAssocID="{20FAB908-9933-4AAC-AB38-FD5C448DEF15}" presName="LevelTwoTextNode" presStyleLbl="node2" presStyleIdx="0" presStyleCnt="3" custScaleX="275988" custScaleY="19012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85B741E-FF7F-4BC5-98CE-EE68D373AB3A}" type="pres">
      <dgm:prSet presAssocID="{20FAB908-9933-4AAC-AB38-FD5C448DEF15}" presName="level3hierChild" presStyleCnt="0"/>
      <dgm:spPr/>
    </dgm:pt>
    <dgm:pt modelId="{40845F41-47DD-4575-8C2C-917C5D1B20C2}" type="pres">
      <dgm:prSet presAssocID="{AB1C68B0-3F81-4931-890A-ECE6A16EB049}" presName="conn2-1" presStyleLbl="parChTrans1D2" presStyleIdx="1" presStyleCnt="3"/>
      <dgm:spPr/>
      <dgm:t>
        <a:bodyPr/>
        <a:lstStyle/>
        <a:p>
          <a:endParaRPr lang="fr-FR"/>
        </a:p>
      </dgm:t>
    </dgm:pt>
    <dgm:pt modelId="{564D1970-A24E-480B-9E89-359A2014A9C3}" type="pres">
      <dgm:prSet presAssocID="{AB1C68B0-3F81-4931-890A-ECE6A16EB049}" presName="connTx" presStyleLbl="parChTrans1D2" presStyleIdx="1" presStyleCnt="3"/>
      <dgm:spPr/>
      <dgm:t>
        <a:bodyPr/>
        <a:lstStyle/>
        <a:p>
          <a:endParaRPr lang="fr-FR"/>
        </a:p>
      </dgm:t>
    </dgm:pt>
    <dgm:pt modelId="{B2C7907F-561E-4D1E-88E2-D294C62EE9AB}" type="pres">
      <dgm:prSet presAssocID="{B3CB23A9-0849-48C5-99BD-1524FE30D62A}" presName="root2" presStyleCnt="0"/>
      <dgm:spPr/>
    </dgm:pt>
    <dgm:pt modelId="{CBE47756-31E3-44CA-9E2D-C8A40CF21E75}" type="pres">
      <dgm:prSet presAssocID="{B3CB23A9-0849-48C5-99BD-1524FE30D62A}" presName="LevelTwoTextNode" presStyleLbl="node2" presStyleIdx="1" presStyleCnt="3" custScaleX="278403" custScaleY="10677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457202F-941A-4120-8BD8-BD84FE391128}" type="pres">
      <dgm:prSet presAssocID="{B3CB23A9-0849-48C5-99BD-1524FE30D62A}" presName="level3hierChild" presStyleCnt="0"/>
      <dgm:spPr/>
    </dgm:pt>
    <dgm:pt modelId="{14B3C6DB-D5E9-469A-A1B1-8163DCDD00C5}" type="pres">
      <dgm:prSet presAssocID="{265F10F8-9F37-47D0-9513-1EC42BBFBB0E}" presName="conn2-1" presStyleLbl="parChTrans1D2" presStyleIdx="2" presStyleCnt="3"/>
      <dgm:spPr/>
      <dgm:t>
        <a:bodyPr/>
        <a:lstStyle/>
        <a:p>
          <a:endParaRPr lang="fr-FR"/>
        </a:p>
      </dgm:t>
    </dgm:pt>
    <dgm:pt modelId="{86398122-AB2B-4F82-A21C-94ED155CBD6D}" type="pres">
      <dgm:prSet presAssocID="{265F10F8-9F37-47D0-9513-1EC42BBFBB0E}" presName="connTx" presStyleLbl="parChTrans1D2" presStyleIdx="2" presStyleCnt="3"/>
      <dgm:spPr/>
      <dgm:t>
        <a:bodyPr/>
        <a:lstStyle/>
        <a:p>
          <a:endParaRPr lang="fr-FR"/>
        </a:p>
      </dgm:t>
    </dgm:pt>
    <dgm:pt modelId="{7E076631-BA9E-4FCE-ACD0-535463A1FCD6}" type="pres">
      <dgm:prSet presAssocID="{B483AD89-F1DE-45ED-B914-CF79D07FD7E5}" presName="root2" presStyleCnt="0"/>
      <dgm:spPr/>
    </dgm:pt>
    <dgm:pt modelId="{CD79EC4E-34BC-4FA6-9320-47B6A75E782D}" type="pres">
      <dgm:prSet presAssocID="{B483AD89-F1DE-45ED-B914-CF79D07FD7E5}" presName="LevelTwoTextNode" presStyleLbl="node2" presStyleIdx="2" presStyleCnt="3" custScaleX="278850" custScaleY="16668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8F7E974-D2C6-4252-BCA3-EF1CC1770CB2}" type="pres">
      <dgm:prSet presAssocID="{B483AD89-F1DE-45ED-B914-CF79D07FD7E5}" presName="level3hierChild" presStyleCnt="0"/>
      <dgm:spPr/>
    </dgm:pt>
  </dgm:ptLst>
  <dgm:cxnLst>
    <dgm:cxn modelId="{14FEFB52-CC69-4701-999A-EC777F008C72}" type="presOf" srcId="{B483AD89-F1DE-45ED-B914-CF79D07FD7E5}" destId="{CD79EC4E-34BC-4FA6-9320-47B6A75E782D}" srcOrd="0" destOrd="0" presId="urn:microsoft.com/office/officeart/2005/8/layout/hierarchy2#1"/>
    <dgm:cxn modelId="{8EBDADB2-0545-4AF5-9268-4BD6A579A954}" srcId="{B932CDEB-CAD4-4A3E-AF6D-C85DC155FCA8}" destId="{234BB1CD-1172-4EBF-9145-2F9FE2CB85A9}" srcOrd="0" destOrd="0" parTransId="{24C3BAAD-5B26-4215-949E-C5032F07DC5F}" sibTransId="{978D95AC-9472-416C-B229-3C986DDB7EB4}"/>
    <dgm:cxn modelId="{81814D4F-5974-4338-8C86-02B2AA2938EE}" type="presOf" srcId="{B932CDEB-CAD4-4A3E-AF6D-C85DC155FCA8}" destId="{891EE6BB-780C-4DEE-B153-C68EC34C2A55}" srcOrd="0" destOrd="0" presId="urn:microsoft.com/office/officeart/2005/8/layout/hierarchy2#1"/>
    <dgm:cxn modelId="{897EF2BB-1557-4766-B47D-DC99AACB41D2}" type="presOf" srcId="{234BB1CD-1172-4EBF-9145-2F9FE2CB85A9}" destId="{04381C74-EB3D-43BD-84C1-F95F6AC958CC}" srcOrd="0" destOrd="0" presId="urn:microsoft.com/office/officeart/2005/8/layout/hierarchy2#1"/>
    <dgm:cxn modelId="{37E4685F-2A5D-4799-96C8-09E997F1E08A}" srcId="{234BB1CD-1172-4EBF-9145-2F9FE2CB85A9}" destId="{20FAB908-9933-4AAC-AB38-FD5C448DEF15}" srcOrd="0" destOrd="0" parTransId="{7A31DFEE-B24C-4806-93C9-D719DCC66CEE}" sibTransId="{EBCFA802-50ED-4F29-A26A-342C048C0E3C}"/>
    <dgm:cxn modelId="{74C0E374-6068-49EC-A072-C252365BBDD7}" type="presOf" srcId="{265F10F8-9F37-47D0-9513-1EC42BBFBB0E}" destId="{14B3C6DB-D5E9-469A-A1B1-8163DCDD00C5}" srcOrd="0" destOrd="0" presId="urn:microsoft.com/office/officeart/2005/8/layout/hierarchy2#1"/>
    <dgm:cxn modelId="{E5C6286F-8945-4310-A6E4-FBFCEE47A7D8}" type="presOf" srcId="{20FAB908-9933-4AAC-AB38-FD5C448DEF15}" destId="{A2F6033F-7BA8-4AD1-8D7C-DE3E129A56EB}" srcOrd="0" destOrd="0" presId="urn:microsoft.com/office/officeart/2005/8/layout/hierarchy2#1"/>
    <dgm:cxn modelId="{572E7450-4497-4633-8FC8-CE2C7E34D5D8}" type="presOf" srcId="{AB1C68B0-3F81-4931-890A-ECE6A16EB049}" destId="{564D1970-A24E-480B-9E89-359A2014A9C3}" srcOrd="1" destOrd="0" presId="urn:microsoft.com/office/officeart/2005/8/layout/hierarchy2#1"/>
    <dgm:cxn modelId="{D8A912A8-51B7-441C-A668-B21336015388}" srcId="{234BB1CD-1172-4EBF-9145-2F9FE2CB85A9}" destId="{B483AD89-F1DE-45ED-B914-CF79D07FD7E5}" srcOrd="2" destOrd="0" parTransId="{265F10F8-9F37-47D0-9513-1EC42BBFBB0E}" sibTransId="{04C850F9-FE0E-423F-B8E3-3F130CE32305}"/>
    <dgm:cxn modelId="{27E35A2A-924A-4385-863E-5CDBA01E162D}" type="presOf" srcId="{B3CB23A9-0849-48C5-99BD-1524FE30D62A}" destId="{CBE47756-31E3-44CA-9E2D-C8A40CF21E75}" srcOrd="0" destOrd="0" presId="urn:microsoft.com/office/officeart/2005/8/layout/hierarchy2#1"/>
    <dgm:cxn modelId="{E7BAC343-5BE7-4572-B82D-E257F83F0983}" type="presOf" srcId="{265F10F8-9F37-47D0-9513-1EC42BBFBB0E}" destId="{86398122-AB2B-4F82-A21C-94ED155CBD6D}" srcOrd="1" destOrd="0" presId="urn:microsoft.com/office/officeart/2005/8/layout/hierarchy2#1"/>
    <dgm:cxn modelId="{3E243311-AF8C-4444-9CED-82A936DB16F9}" type="presOf" srcId="{7A31DFEE-B24C-4806-93C9-D719DCC66CEE}" destId="{6194CB7F-DD24-40C0-A37A-D38F77E5B99E}" srcOrd="0" destOrd="0" presId="urn:microsoft.com/office/officeart/2005/8/layout/hierarchy2#1"/>
    <dgm:cxn modelId="{F0FEBB9C-BA86-4259-8E87-BFA40950B36F}" type="presOf" srcId="{7A31DFEE-B24C-4806-93C9-D719DCC66CEE}" destId="{7A5853B2-0E63-435C-9132-E904261136B2}" srcOrd="1" destOrd="0" presId="urn:microsoft.com/office/officeart/2005/8/layout/hierarchy2#1"/>
    <dgm:cxn modelId="{18DDDAAC-D490-46EA-B93D-E165AAC2A620}" type="presOf" srcId="{AB1C68B0-3F81-4931-890A-ECE6A16EB049}" destId="{40845F41-47DD-4575-8C2C-917C5D1B20C2}" srcOrd="0" destOrd="0" presId="urn:microsoft.com/office/officeart/2005/8/layout/hierarchy2#1"/>
    <dgm:cxn modelId="{D803DF0B-46A2-4479-922B-52A495A982B4}" srcId="{234BB1CD-1172-4EBF-9145-2F9FE2CB85A9}" destId="{B3CB23A9-0849-48C5-99BD-1524FE30D62A}" srcOrd="1" destOrd="0" parTransId="{AB1C68B0-3F81-4931-890A-ECE6A16EB049}" sibTransId="{5B93E72A-5C57-4CD0-AC00-31CDDCA51F86}"/>
    <dgm:cxn modelId="{A91FF2C0-6A71-4483-93BB-8F3D6628FFA5}" type="presParOf" srcId="{891EE6BB-780C-4DEE-B153-C68EC34C2A55}" destId="{4402DD95-3616-4F22-9767-414A752403C6}" srcOrd="0" destOrd="0" presId="urn:microsoft.com/office/officeart/2005/8/layout/hierarchy2#1"/>
    <dgm:cxn modelId="{5EEFA85E-6D97-41BC-8AA0-369E36B553DB}" type="presParOf" srcId="{4402DD95-3616-4F22-9767-414A752403C6}" destId="{04381C74-EB3D-43BD-84C1-F95F6AC958CC}" srcOrd="0" destOrd="0" presId="urn:microsoft.com/office/officeart/2005/8/layout/hierarchy2#1"/>
    <dgm:cxn modelId="{C9427AC3-9666-4F55-984D-A85A52E4CE61}" type="presParOf" srcId="{4402DD95-3616-4F22-9767-414A752403C6}" destId="{3EB79C86-8198-4342-AD33-952B704367E1}" srcOrd="1" destOrd="0" presId="urn:microsoft.com/office/officeart/2005/8/layout/hierarchy2#1"/>
    <dgm:cxn modelId="{81984156-0653-4B7D-A3CF-D998E55260E0}" type="presParOf" srcId="{3EB79C86-8198-4342-AD33-952B704367E1}" destId="{6194CB7F-DD24-40C0-A37A-D38F77E5B99E}" srcOrd="0" destOrd="0" presId="urn:microsoft.com/office/officeart/2005/8/layout/hierarchy2#1"/>
    <dgm:cxn modelId="{8791CDDC-F341-4484-813B-76E91635F647}" type="presParOf" srcId="{6194CB7F-DD24-40C0-A37A-D38F77E5B99E}" destId="{7A5853B2-0E63-435C-9132-E904261136B2}" srcOrd="0" destOrd="0" presId="urn:microsoft.com/office/officeart/2005/8/layout/hierarchy2#1"/>
    <dgm:cxn modelId="{1DF9A40E-12D1-4D29-AC06-EF12B00CB00D}" type="presParOf" srcId="{3EB79C86-8198-4342-AD33-952B704367E1}" destId="{BD9F3993-D300-40D9-A857-021CBD7BC609}" srcOrd="1" destOrd="0" presId="urn:microsoft.com/office/officeart/2005/8/layout/hierarchy2#1"/>
    <dgm:cxn modelId="{2A642DAC-47A6-4828-BAAD-00B9FBE1578C}" type="presParOf" srcId="{BD9F3993-D300-40D9-A857-021CBD7BC609}" destId="{A2F6033F-7BA8-4AD1-8D7C-DE3E129A56EB}" srcOrd="0" destOrd="0" presId="urn:microsoft.com/office/officeart/2005/8/layout/hierarchy2#1"/>
    <dgm:cxn modelId="{B27ECEF2-2684-4612-844D-097E75C67404}" type="presParOf" srcId="{BD9F3993-D300-40D9-A857-021CBD7BC609}" destId="{885B741E-FF7F-4BC5-98CE-EE68D373AB3A}" srcOrd="1" destOrd="0" presId="urn:microsoft.com/office/officeart/2005/8/layout/hierarchy2#1"/>
    <dgm:cxn modelId="{51434793-FB87-40AA-A283-029DAD129F61}" type="presParOf" srcId="{3EB79C86-8198-4342-AD33-952B704367E1}" destId="{40845F41-47DD-4575-8C2C-917C5D1B20C2}" srcOrd="2" destOrd="0" presId="urn:microsoft.com/office/officeart/2005/8/layout/hierarchy2#1"/>
    <dgm:cxn modelId="{4617FB11-2A74-4FFD-B80A-7E82AAB28980}" type="presParOf" srcId="{40845F41-47DD-4575-8C2C-917C5D1B20C2}" destId="{564D1970-A24E-480B-9E89-359A2014A9C3}" srcOrd="0" destOrd="0" presId="urn:microsoft.com/office/officeart/2005/8/layout/hierarchy2#1"/>
    <dgm:cxn modelId="{5E04354D-5943-484E-A07D-5843058932FD}" type="presParOf" srcId="{3EB79C86-8198-4342-AD33-952B704367E1}" destId="{B2C7907F-561E-4D1E-88E2-D294C62EE9AB}" srcOrd="3" destOrd="0" presId="urn:microsoft.com/office/officeart/2005/8/layout/hierarchy2#1"/>
    <dgm:cxn modelId="{C5EBC311-447A-4882-A323-508BDB402A6D}" type="presParOf" srcId="{B2C7907F-561E-4D1E-88E2-D294C62EE9AB}" destId="{CBE47756-31E3-44CA-9E2D-C8A40CF21E75}" srcOrd="0" destOrd="0" presId="urn:microsoft.com/office/officeart/2005/8/layout/hierarchy2#1"/>
    <dgm:cxn modelId="{C5AE1720-471A-4122-ABE8-DA8833401B34}" type="presParOf" srcId="{B2C7907F-561E-4D1E-88E2-D294C62EE9AB}" destId="{F457202F-941A-4120-8BD8-BD84FE391128}" srcOrd="1" destOrd="0" presId="urn:microsoft.com/office/officeart/2005/8/layout/hierarchy2#1"/>
    <dgm:cxn modelId="{058E2172-07EC-4B5B-BC0C-F8590C62F577}" type="presParOf" srcId="{3EB79C86-8198-4342-AD33-952B704367E1}" destId="{14B3C6DB-D5E9-469A-A1B1-8163DCDD00C5}" srcOrd="4" destOrd="0" presId="urn:microsoft.com/office/officeart/2005/8/layout/hierarchy2#1"/>
    <dgm:cxn modelId="{684175CA-9461-45BB-AA0A-040921C826D7}" type="presParOf" srcId="{14B3C6DB-D5E9-469A-A1B1-8163DCDD00C5}" destId="{86398122-AB2B-4F82-A21C-94ED155CBD6D}" srcOrd="0" destOrd="0" presId="urn:microsoft.com/office/officeart/2005/8/layout/hierarchy2#1"/>
    <dgm:cxn modelId="{9935696C-647F-4D6B-94BF-53969484D7DA}" type="presParOf" srcId="{3EB79C86-8198-4342-AD33-952B704367E1}" destId="{7E076631-BA9E-4FCE-ACD0-535463A1FCD6}" srcOrd="5" destOrd="0" presId="urn:microsoft.com/office/officeart/2005/8/layout/hierarchy2#1"/>
    <dgm:cxn modelId="{03870EFB-858B-4C6D-AFB4-F553364D7F3C}" type="presParOf" srcId="{7E076631-BA9E-4FCE-ACD0-535463A1FCD6}" destId="{CD79EC4E-34BC-4FA6-9320-47B6A75E782D}" srcOrd="0" destOrd="0" presId="urn:microsoft.com/office/officeart/2005/8/layout/hierarchy2#1"/>
    <dgm:cxn modelId="{5D0105D7-8AC2-4884-9433-152E825EAF44}" type="presParOf" srcId="{7E076631-BA9E-4FCE-ACD0-535463A1FCD6}" destId="{E8F7E974-D2C6-4252-BCA3-EF1CC1770CB2}" srcOrd="1" destOrd="0" presId="urn:microsoft.com/office/officeart/2005/8/layout/hierarchy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381C74-EB3D-43BD-84C1-F95F6AC958CC}">
      <dsp:nvSpPr>
        <dsp:cNvPr id="0" name=""/>
        <dsp:cNvSpPr/>
      </dsp:nvSpPr>
      <dsp:spPr>
        <a:xfrm>
          <a:off x="6664" y="1918861"/>
          <a:ext cx="2583659" cy="1315316"/>
        </a:xfrm>
        <a:prstGeom prst="roundRect">
          <a:avLst>
            <a:gd name="adj" fmla="val 10000"/>
          </a:avLst>
        </a:prstGeom>
        <a:solidFill>
          <a:srgbClr val="26338B"/>
        </a:solidFill>
        <a:ln w="15875" cap="flat" cmpd="sng" algn="ctr"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/>
            <a:t>La fiche AVENIR dématérialisée comprend pour chaque vœu</a:t>
          </a:r>
        </a:p>
      </dsp:txBody>
      <dsp:txXfrm>
        <a:off x="45188" y="1957385"/>
        <a:ext cx="2506611" cy="1238268"/>
      </dsp:txXfrm>
    </dsp:sp>
    <dsp:sp modelId="{6194CB7F-DD24-40C0-A37A-D38F77E5B99E}">
      <dsp:nvSpPr>
        <dsp:cNvPr id="0" name=""/>
        <dsp:cNvSpPr/>
      </dsp:nvSpPr>
      <dsp:spPr>
        <a:xfrm rot="17868014">
          <a:off x="2157779" y="1842971"/>
          <a:ext cx="1621203" cy="33014"/>
        </a:xfrm>
        <a:custGeom>
          <a:avLst/>
          <a:gdLst/>
          <a:ahLst/>
          <a:cxnLst/>
          <a:rect l="0" t="0" r="0" b="0"/>
          <a:pathLst>
            <a:path>
              <a:moveTo>
                <a:pt x="0" y="16507"/>
              </a:moveTo>
              <a:lnTo>
                <a:pt x="1621203" y="16507"/>
              </a:lnTo>
            </a:path>
          </a:pathLst>
        </a:custGeom>
        <a:noFill/>
        <a:ln w="15875" cap="flat" cmpd="sng" algn="ctr"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00" kern="1200"/>
        </a:p>
      </dsp:txBody>
      <dsp:txXfrm>
        <a:off x="2927850" y="1818948"/>
        <a:ext cx="81060" cy="81060"/>
      </dsp:txXfrm>
    </dsp:sp>
    <dsp:sp modelId="{A2F6033F-7BA8-4AD1-8D7C-DE3E129A56EB}">
      <dsp:nvSpPr>
        <dsp:cNvPr id="0" name=""/>
        <dsp:cNvSpPr/>
      </dsp:nvSpPr>
      <dsp:spPr>
        <a:xfrm>
          <a:off x="3346437" y="243942"/>
          <a:ext cx="5216957" cy="1796989"/>
        </a:xfrm>
        <a:prstGeom prst="roundRect">
          <a:avLst>
            <a:gd name="adj" fmla="val 10000"/>
          </a:avLst>
        </a:prstGeom>
        <a:solidFill>
          <a:srgbClr val="26338B"/>
        </a:solidFill>
        <a:ln w="15875" cap="flat" cmpd="sng" algn="ctr"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</a:pPr>
          <a:r>
            <a:rPr lang="fr-FR" sz="1800" kern="1200" dirty="0"/>
            <a:t>Les moyennes des 2 premiers trimestres de terminale (ou 1</a:t>
          </a:r>
          <a:r>
            <a:rPr lang="fr-FR" sz="1800" kern="1200" baseline="30000" dirty="0"/>
            <a:t>er</a:t>
          </a:r>
          <a:r>
            <a:rPr lang="fr-FR" sz="1800" kern="1200" dirty="0"/>
            <a:t> semestre), le positionnement de l’élève dans la classe, l’effectif de la classe, l’appréciation des professeurs</a:t>
          </a:r>
        </a:p>
      </dsp:txBody>
      <dsp:txXfrm>
        <a:off x="3399069" y="296574"/>
        <a:ext cx="5111693" cy="1691725"/>
      </dsp:txXfrm>
    </dsp:sp>
    <dsp:sp modelId="{40845F41-47DD-4575-8C2C-917C5D1B20C2}">
      <dsp:nvSpPr>
        <dsp:cNvPr id="0" name=""/>
        <dsp:cNvSpPr/>
      </dsp:nvSpPr>
      <dsp:spPr>
        <a:xfrm rot="500157">
          <a:off x="2586287" y="2615407"/>
          <a:ext cx="764187" cy="33014"/>
        </a:xfrm>
        <a:custGeom>
          <a:avLst/>
          <a:gdLst/>
          <a:ahLst/>
          <a:cxnLst/>
          <a:rect l="0" t="0" r="0" b="0"/>
          <a:pathLst>
            <a:path>
              <a:moveTo>
                <a:pt x="0" y="16507"/>
              </a:moveTo>
              <a:lnTo>
                <a:pt x="764187" y="16507"/>
              </a:lnTo>
            </a:path>
          </a:pathLst>
        </a:custGeom>
        <a:noFill/>
        <a:ln w="15875" cap="flat" cmpd="sng" algn="ctr"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2949276" y="2612810"/>
        <a:ext cx="38209" cy="38209"/>
      </dsp:txXfrm>
    </dsp:sp>
    <dsp:sp modelId="{CBE47756-31E3-44CA-9E2D-C8A40CF21E75}">
      <dsp:nvSpPr>
        <dsp:cNvPr id="0" name=""/>
        <dsp:cNvSpPr/>
      </dsp:nvSpPr>
      <dsp:spPr>
        <a:xfrm>
          <a:off x="3346437" y="2182702"/>
          <a:ext cx="5262607" cy="1009213"/>
        </a:xfrm>
        <a:prstGeom prst="roundRect">
          <a:avLst>
            <a:gd name="adj" fmla="val 10000"/>
          </a:avLst>
        </a:prstGeom>
        <a:solidFill>
          <a:srgbClr val="26338B"/>
        </a:solidFill>
        <a:ln w="15875" cap="flat" cmpd="sng" algn="ctr"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/>
            <a:t>Une appréciation complémentaire sur le profil de l’élève renseignée par le professeur principal (méthode de travail, autonomie, engagement et esprit d’initiative…)</a:t>
          </a:r>
        </a:p>
      </dsp:txBody>
      <dsp:txXfrm>
        <a:off x="3375996" y="2212261"/>
        <a:ext cx="5203489" cy="950095"/>
      </dsp:txXfrm>
    </dsp:sp>
    <dsp:sp modelId="{14B3C6DB-D5E9-469A-A1B1-8163DCDD00C5}">
      <dsp:nvSpPr>
        <dsp:cNvPr id="0" name=""/>
        <dsp:cNvSpPr/>
      </dsp:nvSpPr>
      <dsp:spPr>
        <a:xfrm rot="3835277">
          <a:off x="2108389" y="3332448"/>
          <a:ext cx="1719982" cy="33014"/>
        </a:xfrm>
        <a:custGeom>
          <a:avLst/>
          <a:gdLst/>
          <a:ahLst/>
          <a:cxnLst/>
          <a:rect l="0" t="0" r="0" b="0"/>
          <a:pathLst>
            <a:path>
              <a:moveTo>
                <a:pt x="0" y="16507"/>
              </a:moveTo>
              <a:lnTo>
                <a:pt x="1719982" y="16507"/>
              </a:lnTo>
            </a:path>
          </a:pathLst>
        </a:custGeom>
        <a:noFill/>
        <a:ln w="15875" cap="flat" cmpd="sng" algn="ctr"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00" kern="1200"/>
        </a:p>
      </dsp:txBody>
      <dsp:txXfrm>
        <a:off x="2925381" y="3305956"/>
        <a:ext cx="85999" cy="85999"/>
      </dsp:txXfrm>
    </dsp:sp>
    <dsp:sp modelId="{CD79EC4E-34BC-4FA6-9320-47B6A75E782D}">
      <dsp:nvSpPr>
        <dsp:cNvPr id="0" name=""/>
        <dsp:cNvSpPr/>
      </dsp:nvSpPr>
      <dsp:spPr>
        <a:xfrm>
          <a:off x="3346437" y="3333687"/>
          <a:ext cx="5271057" cy="1575410"/>
        </a:xfrm>
        <a:prstGeom prst="roundRect">
          <a:avLst>
            <a:gd name="adj" fmla="val 10000"/>
          </a:avLst>
        </a:prstGeom>
        <a:solidFill>
          <a:srgbClr val="26338B"/>
        </a:solidFill>
        <a:ln w="15875" cap="flat" cmpd="sng" algn="ctr"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/>
            <a:t>L’avis du chef d’établissement sur la capacité de l’élève à réussir dans la formation demandée</a:t>
          </a:r>
        </a:p>
      </dsp:txBody>
      <dsp:txXfrm>
        <a:off x="3392579" y="3379829"/>
        <a:ext cx="5178773" cy="14831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#1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endSty" val="noArr"/>
                        <dgm:param type="begPts" val="midR"/>
                        <dgm:param type="endPts" val="midL"/>
                      </dgm:alg>
                    </dgm:if>
                    <dgm:else name="Name14">
                      <dgm:alg type="conn">
                        <dgm:param type="dim" val="1D"/>
                        <dgm:param type="endSty" val="noArr"/>
                        <dgm:param type="begPts" val="midL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52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Cliquez pour déplacer la diapo</a:t>
            </a: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Cliquez pour modifier le format des notes</a:t>
            </a:r>
          </a:p>
        </p:txBody>
      </p:sp>
      <p:sp>
        <p:nvSpPr>
          <p:cNvPr id="13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&lt;en-tête&gt;</a:t>
            </a:r>
          </a:p>
        </p:txBody>
      </p:sp>
      <p:sp>
        <p:nvSpPr>
          <p:cNvPr id="140" name="PlaceHolder 4"/>
          <p:cNvSpPr>
            <a:spLocks noGrp="1"/>
          </p:cNvSpPr>
          <p:nvPr>
            <p:ph type="dt" idx="54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&lt;date/heure&gt;</a:t>
            </a:r>
          </a:p>
        </p:txBody>
      </p:sp>
      <p:sp>
        <p:nvSpPr>
          <p:cNvPr id="141" name="PlaceHolder 5"/>
          <p:cNvSpPr>
            <a:spLocks noGrp="1"/>
          </p:cNvSpPr>
          <p:nvPr>
            <p:ph type="ftr" idx="55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142" name="PlaceHolder 6"/>
          <p:cNvSpPr>
            <a:spLocks noGrp="1"/>
          </p:cNvSpPr>
          <p:nvPr>
            <p:ph type="sldNum" idx="56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C0495416-A17F-4495-B624-143E73632B98}" type="slidenum"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‹N°›</a:t>
            </a:fld>
            <a:endParaRPr lang="fr-FR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211263" y="928688"/>
            <a:ext cx="4452937" cy="3340100"/>
          </a:xfrm>
          <a:prstGeom prst="rect">
            <a:avLst/>
          </a:prstGeom>
          <a:ln w="0">
            <a:noFill/>
          </a:ln>
        </p:spPr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1064520" y="4593960"/>
            <a:ext cx="4752360" cy="3707640"/>
          </a:xfrm>
          <a:prstGeom prst="rect">
            <a:avLst/>
          </a:prstGeom>
          <a:noFill/>
          <a:ln w="9360">
            <a:noFill/>
          </a:ln>
        </p:spPr>
        <p:txBody>
          <a:bodyPr lIns="0" tIns="0" rIns="0" bIns="0" numCol="1" spcCol="0" anchor="t">
            <a:noAutofit/>
          </a:bodyPr>
          <a:lstStyle/>
          <a:p>
            <a:pPr indent="0">
              <a:lnSpc>
                <a:spcPct val="100000"/>
              </a:lnSpc>
              <a:buNone/>
            </a:pP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>
              <a:lnSpc>
                <a:spcPct val="100000"/>
              </a:lnSpc>
              <a:buNone/>
            </a:pP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>
              <a:lnSpc>
                <a:spcPct val="100000"/>
              </a:lnSpc>
              <a:buNone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Selon F. Paliod : cette phase est incontournable</a:t>
            </a:r>
          </a:p>
        </p:txBody>
      </p:sp>
      <p:sp>
        <p:nvSpPr>
          <p:cNvPr id="233" name="PlaceHolder 3"/>
          <p:cNvSpPr>
            <a:spLocks noGrp="1"/>
          </p:cNvSpPr>
          <p:nvPr>
            <p:ph type="sldNum" idx="60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83880" tIns="0" rIns="83880" bIns="0" anchor="t">
            <a:noAutofit/>
          </a:bodyPr>
          <a:lstStyle>
            <a:lvl1pPr indent="0" algn="r" defTabSz="419040">
              <a:lnSpc>
                <a:spcPct val="100000"/>
              </a:lnSpc>
              <a:buNone/>
              <a:defRPr lang="fr-FR" sz="11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+mn-ea"/>
              </a:defRPr>
            </a:lvl1pPr>
          </a:lstStyle>
          <a:p>
            <a:pPr indent="0" algn="r" defTabSz="419040">
              <a:lnSpc>
                <a:spcPct val="100000"/>
              </a:lnSpc>
              <a:buNone/>
            </a:pPr>
            <a:fld id="{6B8CEBDF-7B56-4653-AF44-B0E3BE66CA72}" type="slidenum">
              <a:rPr lang="fr-FR" sz="11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+mn-ea"/>
              </a:rPr>
              <a:t>15</a:t>
            </a:fld>
            <a:endParaRPr lang="fr-FR" sz="11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4600" y="666750"/>
            <a:ext cx="4448175" cy="3336925"/>
          </a:xfrm>
          <a:prstGeom prst="rect">
            <a:avLst/>
          </a:prstGeom>
          <a:ln w="0">
            <a:noFill/>
          </a:ln>
        </p:spPr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1064520" y="4593960"/>
            <a:ext cx="4752360" cy="3707640"/>
          </a:xfrm>
          <a:prstGeom prst="rect">
            <a:avLst/>
          </a:prstGeom>
          <a:noFill/>
          <a:ln w="9360">
            <a:noFill/>
          </a:ln>
        </p:spPr>
        <p:txBody>
          <a:bodyPr lIns="0" tIns="0" rIns="0" bIns="0" numCol="1" spcCol="0" anchor="t">
            <a:noAutofit/>
          </a:bodyPr>
          <a:lstStyle/>
          <a:p>
            <a:pPr indent="0">
              <a:buNone/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sldNum" idx="61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tIns="-45000" rIns="90000" bIns="-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lang="fr-FR" sz="1800" b="0" u="none" strike="noStrike">
                <a:solidFill>
                  <a:schemeClr val="dk1"/>
                </a:solidFill>
                <a:effectLst/>
                <a:uFillTx/>
                <a:latin typeface="+mn-lt"/>
                <a:ea typeface="+mn-ea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fld id="{47FA65DC-2487-4C63-B71C-FC3927A1D9E2}" type="slidenum">
              <a:rPr lang="fr-FR" sz="1800" b="0" u="none" strike="noStrike">
                <a:solidFill>
                  <a:schemeClr val="dk1"/>
                </a:solidFill>
                <a:effectLst/>
                <a:uFillTx/>
                <a:latin typeface="+mn-lt"/>
                <a:ea typeface="+mn-ea"/>
              </a:rPr>
              <a:t>16</a:t>
            </a:fld>
            <a:endParaRPr lang="fr-FR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9" name="Rectangle 8"/>
          <p:cNvSpPr/>
          <p:nvPr/>
        </p:nvSpPr>
        <p:spPr>
          <a:xfrm>
            <a:off x="0" y="0"/>
            <a:ext cx="9143640" cy="4571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fr-FR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2" name="Freeform 9"/>
          <p:cNvSpPr/>
          <p:nvPr/>
        </p:nvSpPr>
        <p:spPr>
          <a:xfrm>
            <a:off x="4680" y="0"/>
            <a:ext cx="9138960" cy="4571640"/>
          </a:xfrm>
          <a:custGeom>
            <a:avLst/>
            <a:gdLst>
              <a:gd name="textAreaLeft" fmla="*/ 0 w 9138960"/>
              <a:gd name="textAreaRight" fmla="*/ 9139320 w 9138960"/>
              <a:gd name="textAreaTop" fmla="*/ 0 h 4571640"/>
              <a:gd name="textAreaBottom" fmla="*/ 4572000 h 4571640"/>
            </a:gdLst>
            <a:ahLst/>
            <a:cxnLst/>
            <a:rect l="textAreaLeft" t="textAreaTop" r="textAreaRight" b="textAreaBottom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43080" y="4960080"/>
            <a:ext cx="5829120" cy="1462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r" defTabSz="914400">
              <a:lnSpc>
                <a:spcPct val="80000"/>
              </a:lnSpc>
              <a:buNone/>
            </a:pPr>
            <a:r>
              <a:rPr lang="fr-FR" sz="4400" b="0" u="none" strike="noStrike" cap="all" spc="201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Modifiez le style du titre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dt" idx="1"/>
          </p:nvPr>
        </p:nvSpPr>
        <p:spPr>
          <a:xfrm>
            <a:off x="768240" y="6470640"/>
            <a:ext cx="16153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ftr" idx="2"/>
          </p:nvPr>
        </p:nvSpPr>
        <p:spPr>
          <a:xfrm>
            <a:off x="3632040" y="6470640"/>
            <a:ext cx="442584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6" name="PlaceHolder 4"/>
          <p:cNvSpPr>
            <a:spLocks noGrp="1"/>
          </p:cNvSpPr>
          <p:nvPr>
            <p:ph type="sldNum" idx="3"/>
          </p:nvPr>
        </p:nvSpPr>
        <p:spPr>
          <a:xfrm>
            <a:off x="8128080" y="6470640"/>
            <a:ext cx="7297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fld id="{1C5C52C1-1634-4832-AA0C-10A76D473736}" type="slidenum"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cxnSp>
        <p:nvCxnSpPr>
          <p:cNvPr id="7" name="Straight Connector 7"/>
          <p:cNvCxnSpPr/>
          <p:nvPr/>
        </p:nvCxnSpPr>
        <p:spPr>
          <a:xfrm flipV="1">
            <a:off x="6289920" y="5263920"/>
            <a:ext cx="360" cy="914760"/>
          </a:xfrm>
          <a:prstGeom prst="straightConnector1">
            <a:avLst/>
          </a:prstGeom>
          <a:ln w="19050">
            <a:solidFill>
              <a:srgbClr val="1CADE4">
                <a:lumMod val="75000"/>
              </a:srgbClr>
            </a:solidFill>
            <a:round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Titre et conten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67640" y="1199880"/>
            <a:ext cx="8208720" cy="959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1"/>
                </a:solidFill>
                <a:effectLst/>
                <a:uFillTx/>
                <a:latin typeface="Tw Cen MT Condensed"/>
              </a:rPr>
              <a:t>Titre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67640" y="2448000"/>
            <a:ext cx="8208720" cy="343152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Tw Cen MT"/>
              <a:buChar char=" 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Texte de niveau 1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65320" lvl="1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Texte de niveau 2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48200" lvl="2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Texte de niveau 3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594360" lvl="3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Texte de niveau 4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777240" lvl="4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Texte de niveau 5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3312000" y="240120"/>
            <a:ext cx="5364000" cy="47952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108000" indent="-108000" algn="r" defTabSz="914400">
              <a:lnSpc>
                <a:spcPct val="90000"/>
              </a:lnSpc>
              <a:spcBef>
                <a:spcPts val="1199"/>
              </a:spcBef>
              <a:buClr>
                <a:srgbClr val="1CADE4"/>
              </a:buClr>
              <a:buFont typeface="Tw Cen MT Condensed"/>
              <a:buAutoNum type="arabicPeriod"/>
            </a:pPr>
            <a:r>
              <a:rPr lang="fr-FR" sz="750" b="1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Titre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08000" lvl="1" indent="-108000" algn="r" defTabSz="914400">
              <a:lnSpc>
                <a:spcPct val="90000"/>
              </a:lnSpc>
              <a:buClr>
                <a:srgbClr val="1CADE4"/>
              </a:buClr>
              <a:buFont typeface="Tw Cen MT Condensed"/>
              <a:buAutoNum type="alphaLcPeriod"/>
            </a:pPr>
            <a:r>
              <a:rPr lang="fr-FR" sz="75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Sous-titre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dt" idx="22"/>
          </p:nvPr>
        </p:nvSpPr>
        <p:spPr>
          <a:xfrm>
            <a:off x="642636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fr-FR" sz="1000" b="0" u="none" strike="noStrike" cap="all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lang="fr-FR" sz="1000" b="0" u="none" strike="noStrike" cap="all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0" name="PlaceHolder 5"/>
          <p:cNvSpPr>
            <a:spLocks noGrp="1"/>
          </p:cNvSpPr>
          <p:nvPr>
            <p:ph type="sldNum" idx="23"/>
          </p:nvPr>
        </p:nvSpPr>
        <p:spPr>
          <a:xfrm>
            <a:off x="7596360" y="6378120"/>
            <a:ext cx="1079640" cy="479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fr-FR" sz="1400" b="0" u="none" strike="noStrike">
                <a:solidFill>
                  <a:schemeClr val="dk1"/>
                </a:solidFill>
                <a:effectLst/>
                <a:uFillTx/>
                <a:latin typeface="Tw Cen MT Condensed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9E7AFB4C-8CFC-4BE9-8FF2-E3AC52EAFAF4}" type="slidenum">
              <a:rPr lang="fr-FR" sz="1400" b="0" u="none" strike="noStrike">
                <a:solidFill>
                  <a:schemeClr val="dk1"/>
                </a:solidFill>
                <a:effectLst/>
                <a:uFillTx/>
                <a:latin typeface="Tw Cen MT Condensed"/>
              </a:rPr>
              <a:t>‹N°›</a:t>
            </a:fld>
            <a:endParaRPr lang="fr-FR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Titre et conten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67640" y="1199880"/>
            <a:ext cx="8208720" cy="959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1"/>
                </a:solidFill>
                <a:effectLst/>
                <a:uFillTx/>
                <a:latin typeface="Tw Cen MT Condensed"/>
              </a:rPr>
              <a:t>Titre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67640" y="2448000"/>
            <a:ext cx="8208720" cy="343152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Tw Cen MT"/>
              <a:buChar char=" 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Texte de niveau 1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65320" lvl="1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Texte de niveau 2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48200" lvl="2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Texte de niveau 3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594360" lvl="3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Texte de niveau 4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777240" lvl="4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Texte de niveau 5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3312000" y="240120"/>
            <a:ext cx="5364000" cy="47952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108000" indent="-108000" algn="r" defTabSz="914400">
              <a:lnSpc>
                <a:spcPct val="90000"/>
              </a:lnSpc>
              <a:spcBef>
                <a:spcPts val="1199"/>
              </a:spcBef>
              <a:buClr>
                <a:srgbClr val="1CADE4"/>
              </a:buClr>
              <a:buFont typeface="Tw Cen MT Condensed"/>
              <a:buAutoNum type="arabicPeriod"/>
            </a:pPr>
            <a:r>
              <a:rPr lang="fr-FR" sz="750" b="1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Titre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08000" lvl="1" indent="-108000" algn="r" defTabSz="914400">
              <a:lnSpc>
                <a:spcPct val="90000"/>
              </a:lnSpc>
              <a:buClr>
                <a:srgbClr val="1CADE4"/>
              </a:buClr>
              <a:buFont typeface="Tw Cen MT Condensed"/>
              <a:buAutoNum type="alphaLcPeriod"/>
            </a:pPr>
            <a:r>
              <a:rPr lang="fr-FR" sz="75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Sous-titre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dt" idx="24"/>
          </p:nvPr>
        </p:nvSpPr>
        <p:spPr>
          <a:xfrm>
            <a:off x="642636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fr-FR" sz="1000" b="0" u="none" strike="noStrike" cap="all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lang="fr-FR" sz="1000" b="0" u="none" strike="noStrike" cap="all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sldNum" idx="25"/>
          </p:nvPr>
        </p:nvSpPr>
        <p:spPr>
          <a:xfrm>
            <a:off x="7596360" y="6378120"/>
            <a:ext cx="1079640" cy="479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fr-FR" sz="1400" b="0" u="none" strike="noStrike">
                <a:solidFill>
                  <a:schemeClr val="dk1"/>
                </a:solidFill>
                <a:effectLst/>
                <a:uFillTx/>
                <a:latin typeface="Tw Cen MT Condensed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559062E8-455A-42D5-85FA-FF24CE5A50E4}" type="slidenum">
              <a:rPr lang="fr-FR" sz="1400" b="0" u="none" strike="noStrike">
                <a:solidFill>
                  <a:schemeClr val="dk1"/>
                </a:solidFill>
                <a:effectLst/>
                <a:uFillTx/>
                <a:latin typeface="Tw Cen MT Condensed"/>
              </a:rPr>
              <a:t>‹N°›</a:t>
            </a:fld>
            <a:endParaRPr lang="fr-FR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768240" y="585360"/>
            <a:ext cx="7289640" cy="1499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Modifiez le style du titre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768240" y="2286000"/>
            <a:ext cx="7289640" cy="402300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Tw Cen MT"/>
              <a:buChar char=" 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Cliquez pour modifier les styles du texte du masque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65320" lvl="1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Deuxième niveau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48200" lvl="2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Troisième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594360" lvl="3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Quatrième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777240" lvl="4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Cinquième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dt" idx="26"/>
          </p:nvPr>
        </p:nvSpPr>
        <p:spPr>
          <a:xfrm>
            <a:off x="768240" y="6470640"/>
            <a:ext cx="16153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ftr" idx="27"/>
          </p:nvPr>
        </p:nvSpPr>
        <p:spPr>
          <a:xfrm>
            <a:off x="3632040" y="6470640"/>
            <a:ext cx="442584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72" name="PlaceHolder 5"/>
          <p:cNvSpPr>
            <a:spLocks noGrp="1"/>
          </p:cNvSpPr>
          <p:nvPr>
            <p:ph type="sldNum" idx="28"/>
          </p:nvPr>
        </p:nvSpPr>
        <p:spPr>
          <a:xfrm>
            <a:off x="8128080" y="6470640"/>
            <a:ext cx="7297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</a:pPr>
            <a:fld id="{E22EA300-CCCD-4A6D-A13C-5A7C88FB04EC}" type="slidenum"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Titre et conten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67640" y="1199880"/>
            <a:ext cx="8208720" cy="959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1"/>
                </a:solidFill>
                <a:effectLst/>
                <a:uFillTx/>
                <a:latin typeface="Tw Cen MT Condensed"/>
              </a:rPr>
              <a:t>Titre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67640" y="2448000"/>
            <a:ext cx="8208720" cy="343152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Tw Cen MT"/>
              <a:buChar char=" 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Texte de niveau 1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65320" lvl="1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Texte de niveau 2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48200" lvl="2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Texte de niveau 3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594360" lvl="3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Texte de niveau 4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777240" lvl="4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Texte de niveau 5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3312000" y="240120"/>
            <a:ext cx="5364000" cy="47952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108000" indent="-108000" algn="r" defTabSz="914400">
              <a:lnSpc>
                <a:spcPct val="90000"/>
              </a:lnSpc>
              <a:spcBef>
                <a:spcPts val="1199"/>
              </a:spcBef>
              <a:buClr>
                <a:srgbClr val="1CADE4"/>
              </a:buClr>
              <a:buFont typeface="Tw Cen MT Condensed"/>
              <a:buAutoNum type="arabicPeriod"/>
            </a:pPr>
            <a:r>
              <a:rPr lang="fr-FR" sz="750" b="1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Titre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08000" lvl="1" indent="-108000" algn="r" defTabSz="914400">
              <a:lnSpc>
                <a:spcPct val="90000"/>
              </a:lnSpc>
              <a:buClr>
                <a:srgbClr val="1CADE4"/>
              </a:buClr>
              <a:buFont typeface="Tw Cen MT Condensed"/>
              <a:buAutoNum type="alphaLcPeriod"/>
            </a:pPr>
            <a:r>
              <a:rPr lang="fr-FR" sz="75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Sous-titre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dt" idx="29"/>
          </p:nvPr>
        </p:nvSpPr>
        <p:spPr>
          <a:xfrm>
            <a:off x="642636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fr-FR" sz="1000" b="0" u="none" strike="noStrike" cap="all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lang="fr-FR" sz="1000" b="0" u="none" strike="noStrike" cap="all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sldNum" idx="30"/>
          </p:nvPr>
        </p:nvSpPr>
        <p:spPr>
          <a:xfrm>
            <a:off x="7596360" y="6378120"/>
            <a:ext cx="1079640" cy="479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fr-FR" sz="1400" b="0" u="none" strike="noStrike">
                <a:solidFill>
                  <a:schemeClr val="dk1"/>
                </a:solidFill>
                <a:effectLst/>
                <a:uFillTx/>
                <a:latin typeface="Tw Cen MT Condensed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CE8486E3-9146-4617-B9C7-A7AAF366906B}" type="slidenum">
              <a:rPr lang="fr-FR" sz="1400" b="0" u="none" strike="noStrike">
                <a:solidFill>
                  <a:schemeClr val="dk1"/>
                </a:solidFill>
                <a:effectLst/>
                <a:uFillTx/>
                <a:latin typeface="Tw Cen MT Condensed"/>
              </a:rPr>
              <a:t>‹N°›</a:t>
            </a:fld>
            <a:endParaRPr lang="fr-FR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re et textes 3 colonn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80" name="PlaceHolder 1"/>
          <p:cNvSpPr>
            <a:spLocks noGrp="1"/>
          </p:cNvSpPr>
          <p:nvPr>
            <p:ph type="dt" idx="31"/>
          </p:nvPr>
        </p:nvSpPr>
        <p:spPr>
          <a:xfrm>
            <a:off x="642636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fr-FR" sz="1000" b="0" u="none" strike="noStrike" cap="all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lang="fr-FR" sz="1000" b="0" u="none" strike="noStrike" cap="all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sldNum" idx="32"/>
          </p:nvPr>
        </p:nvSpPr>
        <p:spPr>
          <a:xfrm>
            <a:off x="759636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fr-FR" sz="1600" b="0" u="none" strike="noStrike">
                <a:solidFill>
                  <a:schemeClr val="dk1"/>
                </a:solidFill>
                <a:effectLst/>
                <a:uFillTx/>
                <a:latin typeface="Tw Cen MT Condensed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4938EBE4-571E-44D9-AD77-4354D127B6A5}" type="slidenum"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w Cen MT Condensed"/>
              </a:rPr>
              <a:t>‹N°›</a:t>
            </a:fld>
            <a:endParaRPr lang="fr-FR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title"/>
          </p:nvPr>
        </p:nvSpPr>
        <p:spPr>
          <a:xfrm>
            <a:off x="467640" y="1199880"/>
            <a:ext cx="8208720" cy="959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2"/>
                </a:solidFill>
                <a:effectLst/>
                <a:uFillTx/>
                <a:latin typeface="Tw Cen MT Condensed"/>
              </a:rPr>
              <a:t>Titre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3312000" y="240120"/>
            <a:ext cx="5364000" cy="47952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108000" indent="-108000" algn="r" defTabSz="914400">
              <a:lnSpc>
                <a:spcPct val="100000"/>
              </a:lnSpc>
              <a:buClr>
                <a:srgbClr val="1CADE4"/>
              </a:buClr>
              <a:buFont typeface="Tw Cen MT Condensed"/>
              <a:buAutoNum type="arabicPeriod"/>
            </a:pPr>
            <a:r>
              <a:rPr lang="fr-FR" sz="750" b="1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Titre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08000" lvl="1" indent="-108000" algn="r" defTabSz="914400">
              <a:lnSpc>
                <a:spcPct val="100000"/>
              </a:lnSpc>
              <a:buClr>
                <a:srgbClr val="1CADE4"/>
              </a:buClr>
              <a:buFont typeface="Tw Cen MT Condensed"/>
              <a:buAutoNum type="alphaLcPeriod"/>
            </a:pPr>
            <a:r>
              <a:rPr lang="fr-FR" sz="750" b="1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Sous-titre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467640" y="2448000"/>
            <a:ext cx="2519640" cy="343152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91440" indent="-91440" defTabSz="91440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Arial"/>
              <a:buChar char=" "/>
            </a:pPr>
            <a:r>
              <a:rPr lang="fr-FR" sz="10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1</a:t>
            </a:r>
            <a:endParaRPr lang="en-US" sz="10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65320" lvl="1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9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2</a:t>
            </a:r>
            <a:endParaRPr lang="en-US" sz="9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48200" lvl="2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8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3</a:t>
            </a:r>
            <a:endParaRPr lang="en-US" sz="8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594360" lvl="3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7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4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777240" lvl="4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70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5</a:t>
            </a:r>
            <a:endParaRPr lang="en-US" sz="7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 type="body"/>
          </p:nvPr>
        </p:nvSpPr>
        <p:spPr>
          <a:xfrm>
            <a:off x="3312000" y="2448000"/>
            <a:ext cx="2519640" cy="343152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91440" indent="-91440" defTabSz="91440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Arial"/>
              <a:buChar char=" "/>
            </a:pPr>
            <a:r>
              <a:rPr lang="fr-FR" sz="10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1</a:t>
            </a:r>
            <a:endParaRPr lang="en-US" sz="10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65320" lvl="1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9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2</a:t>
            </a:r>
            <a:endParaRPr lang="en-US" sz="9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48200" lvl="2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8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3</a:t>
            </a:r>
            <a:endParaRPr lang="en-US" sz="8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594360" lvl="3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7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4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777240" lvl="4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70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5</a:t>
            </a:r>
            <a:endParaRPr lang="en-US" sz="7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 type="body"/>
          </p:nvPr>
        </p:nvSpPr>
        <p:spPr>
          <a:xfrm>
            <a:off x="6156360" y="2448000"/>
            <a:ext cx="2519640" cy="343152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91440" indent="-91440" defTabSz="91440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Arial"/>
              <a:buChar char=" "/>
            </a:pPr>
            <a:r>
              <a:rPr lang="fr-FR" sz="10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1</a:t>
            </a:r>
            <a:endParaRPr lang="en-US" sz="10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65320" lvl="1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9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2</a:t>
            </a:r>
            <a:endParaRPr lang="en-US" sz="9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48200" lvl="2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8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3</a:t>
            </a:r>
            <a:endParaRPr lang="en-US" sz="8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594360" lvl="3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7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4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777240" lvl="4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70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5</a:t>
            </a:r>
            <a:endParaRPr lang="en-US" sz="7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re de secti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88" name="Rectangle 8"/>
          <p:cNvSpPr/>
          <p:nvPr/>
        </p:nvSpPr>
        <p:spPr>
          <a:xfrm>
            <a:off x="0" y="0"/>
            <a:ext cx="9143640" cy="4571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fr-FR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89" name="Freeform 10"/>
          <p:cNvSpPr/>
          <p:nvPr/>
        </p:nvSpPr>
        <p:spPr>
          <a:xfrm>
            <a:off x="4680" y="0"/>
            <a:ext cx="9138960" cy="4571640"/>
          </a:xfrm>
          <a:custGeom>
            <a:avLst/>
            <a:gdLst>
              <a:gd name="textAreaLeft" fmla="*/ 0 w 9138960"/>
              <a:gd name="textAreaRight" fmla="*/ 9139320 w 9138960"/>
              <a:gd name="textAreaTop" fmla="*/ 0 h 4571640"/>
              <a:gd name="textAreaBottom" fmla="*/ 4572000 h 4571640"/>
            </a:gdLst>
            <a:ahLst/>
            <a:cxnLst/>
            <a:rect l="textAreaLeft" t="textAreaTop" r="textAreaRight" b="textAreaBottom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343080" y="4960080"/>
            <a:ext cx="5829120" cy="1462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r" defTabSz="914400">
              <a:lnSpc>
                <a:spcPct val="80000"/>
              </a:lnSpc>
              <a:buNone/>
            </a:pPr>
            <a:r>
              <a:rPr lang="fr-FR" sz="4400" b="0" u="none" strike="noStrike" cap="all" spc="201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Modifiez le style du titre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6458040" y="4960080"/>
            <a:ext cx="2400120" cy="1462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100000"/>
              </a:lnSpc>
              <a:spcAft>
                <a:spcPts val="201"/>
              </a:spcAft>
              <a:buNone/>
              <a:tabLst>
                <a:tab pos="0" algn="l"/>
              </a:tabLst>
            </a:pPr>
            <a:r>
              <a:rPr lang="fr-FR" sz="16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"/>
              </a:rPr>
              <a:t>Cliquez pour modifier les styles du texte du masque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dt" idx="33"/>
          </p:nvPr>
        </p:nvSpPr>
        <p:spPr>
          <a:xfrm>
            <a:off x="768240" y="6470640"/>
            <a:ext cx="16153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ftr" idx="34"/>
          </p:nvPr>
        </p:nvSpPr>
        <p:spPr>
          <a:xfrm>
            <a:off x="3632040" y="6470640"/>
            <a:ext cx="442584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94" name="PlaceHolder 5"/>
          <p:cNvSpPr>
            <a:spLocks noGrp="1"/>
          </p:cNvSpPr>
          <p:nvPr>
            <p:ph type="sldNum" idx="35"/>
          </p:nvPr>
        </p:nvSpPr>
        <p:spPr>
          <a:xfrm>
            <a:off x="8128080" y="6470640"/>
            <a:ext cx="7297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</a:pPr>
            <a:fld id="{2F75FC19-FDFE-4CD8-ACE4-34B3BFC340E6}" type="slidenum"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cxnSp>
        <p:nvCxnSpPr>
          <p:cNvPr id="95" name="Straight Connector 7"/>
          <p:cNvCxnSpPr/>
          <p:nvPr/>
        </p:nvCxnSpPr>
        <p:spPr>
          <a:xfrm flipV="1">
            <a:off x="6289920" y="5263920"/>
            <a:ext cx="360" cy="914760"/>
          </a:xfrm>
          <a:prstGeom prst="straightConnector1">
            <a:avLst/>
          </a:prstGeom>
          <a:ln w="19050">
            <a:solidFill>
              <a:srgbClr val="1CADE4">
                <a:lumMod val="75000"/>
              </a:srgbClr>
            </a:solidFill>
            <a:round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6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768240" y="585360"/>
            <a:ext cx="7289640" cy="1499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Modifiez le style du titre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768240" y="2286000"/>
            <a:ext cx="3565800" cy="402300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Tw Cen MT"/>
              <a:buChar char=" 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Cliquez pour modifier les styles du texte du masque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65320" lvl="1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Deuxième niveau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48200" lvl="2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Troisième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594360" lvl="3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Quatrième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777240" lvl="4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Cinquième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492080" y="2286000"/>
            <a:ext cx="3565800" cy="402300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Tw Cen MT"/>
              <a:buChar char=" 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Cliquez pour modifier les styles du texte du masque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65320" lvl="1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Deuxième niveau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48200" lvl="2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Troisième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594360" lvl="3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Quatrième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777240" lvl="4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Cinquième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dt" idx="36"/>
          </p:nvPr>
        </p:nvSpPr>
        <p:spPr>
          <a:xfrm>
            <a:off x="768240" y="6470640"/>
            <a:ext cx="16153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1" name="PlaceHolder 5"/>
          <p:cNvSpPr>
            <a:spLocks noGrp="1"/>
          </p:cNvSpPr>
          <p:nvPr>
            <p:ph type="ftr" idx="37"/>
          </p:nvPr>
        </p:nvSpPr>
        <p:spPr>
          <a:xfrm>
            <a:off x="3632040" y="6470640"/>
            <a:ext cx="442584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102" name="PlaceHolder 6"/>
          <p:cNvSpPr>
            <a:spLocks noGrp="1"/>
          </p:cNvSpPr>
          <p:nvPr>
            <p:ph type="sldNum" idx="38"/>
          </p:nvPr>
        </p:nvSpPr>
        <p:spPr>
          <a:xfrm>
            <a:off x="8128080" y="6470640"/>
            <a:ext cx="7297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</a:pPr>
            <a:fld id="{A9304D71-0A00-4187-8565-3D40871AD434}" type="slidenum"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mpara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768240" y="585360"/>
            <a:ext cx="7289640" cy="1499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Modifiez le style du titre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768240" y="2179800"/>
            <a:ext cx="3565800" cy="822600"/>
          </a:xfrm>
          <a:prstGeom prst="rect">
            <a:avLst/>
          </a:prstGeom>
          <a:noFill/>
          <a:ln w="0">
            <a:noFill/>
          </a:ln>
        </p:spPr>
        <p:txBody>
          <a:bodyPr lIns="137160" tIns="45720" rIns="137160" bIns="45720" anchor="ctr">
            <a:normAutofit fontScale="92500" lnSpcReduction="19999"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fr-FR" sz="2200" b="0" u="none" strike="noStrike">
                <a:solidFill>
                  <a:schemeClr val="accent1"/>
                </a:solidFill>
                <a:effectLst/>
                <a:uFillTx/>
                <a:latin typeface="Tw Cen MT"/>
              </a:rPr>
              <a:t>Cliquez pour modifier les styles du texte du masque</a:t>
            </a:r>
            <a:endParaRPr lang="en-US" sz="2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768240" y="2967840"/>
            <a:ext cx="3565800" cy="334116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Tw Cen MT"/>
              <a:buChar char=" 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Cliquez pour modifier les styles du texte du masque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65320" lvl="1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Deuxième niveau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48200" lvl="2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Troisième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594360" lvl="3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Quatrième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777240" lvl="4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Cinquième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492080" y="2179800"/>
            <a:ext cx="3565800" cy="822600"/>
          </a:xfrm>
          <a:prstGeom prst="rect">
            <a:avLst/>
          </a:prstGeom>
          <a:noFill/>
          <a:ln w="0">
            <a:noFill/>
          </a:ln>
        </p:spPr>
        <p:txBody>
          <a:bodyPr lIns="137160" tIns="45720" rIns="137160" bIns="45720" anchor="ctr">
            <a:normAutofit fontScale="92500" lnSpcReduction="19999"/>
          </a:bodyPr>
          <a:lstStyle/>
          <a:p>
            <a:pPr indent="0" defTabSz="914400">
              <a:lnSpc>
                <a:spcPct val="90000"/>
              </a:lnSpc>
              <a:spcBef>
                <a:spcPts val="1800"/>
              </a:spcBef>
              <a:buNone/>
              <a:tabLst>
                <a:tab pos="0" algn="l"/>
              </a:tabLst>
            </a:pPr>
            <a:r>
              <a:rPr lang="fr-FR" sz="2200" b="0" u="none" strike="noStrike">
                <a:solidFill>
                  <a:schemeClr val="accent1"/>
                </a:solidFill>
                <a:effectLst/>
                <a:uFillTx/>
                <a:latin typeface="Tw Cen MT"/>
              </a:rPr>
              <a:t>Cliquez pour modifier les styles du texte du masque</a:t>
            </a:r>
            <a:endParaRPr lang="en-US" sz="2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08" name="PlaceHolder 5"/>
          <p:cNvSpPr>
            <a:spLocks noGrp="1"/>
          </p:cNvSpPr>
          <p:nvPr>
            <p:ph type="body"/>
          </p:nvPr>
        </p:nvSpPr>
        <p:spPr>
          <a:xfrm>
            <a:off x="4492080" y="2967840"/>
            <a:ext cx="3565800" cy="334116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Tw Cen MT"/>
              <a:buChar char=" 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Cliquez pour modifier les styles du texte du masque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65320" lvl="1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Deuxième niveau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48200" lvl="2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Troisième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594360" lvl="3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Quatrième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777240" lvl="4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Cinquième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09" name="PlaceHolder 6"/>
          <p:cNvSpPr>
            <a:spLocks noGrp="1"/>
          </p:cNvSpPr>
          <p:nvPr>
            <p:ph type="dt" idx="39"/>
          </p:nvPr>
        </p:nvSpPr>
        <p:spPr>
          <a:xfrm>
            <a:off x="768240" y="6470640"/>
            <a:ext cx="16153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0" name="PlaceHolder 7"/>
          <p:cNvSpPr>
            <a:spLocks noGrp="1"/>
          </p:cNvSpPr>
          <p:nvPr>
            <p:ph type="ftr" idx="40"/>
          </p:nvPr>
        </p:nvSpPr>
        <p:spPr>
          <a:xfrm>
            <a:off x="3632040" y="6470640"/>
            <a:ext cx="442584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111" name="PlaceHolder 8"/>
          <p:cNvSpPr>
            <a:spLocks noGrp="1"/>
          </p:cNvSpPr>
          <p:nvPr>
            <p:ph type="sldNum" idx="41"/>
          </p:nvPr>
        </p:nvSpPr>
        <p:spPr>
          <a:xfrm>
            <a:off x="8128080" y="6470640"/>
            <a:ext cx="7297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</a:pPr>
            <a:fld id="{C3F4DF0C-AB6D-40AC-8A35-C11A721E7716}" type="slidenum"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768240" y="585360"/>
            <a:ext cx="7289640" cy="1499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Modifiez le style du titre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dt" idx="42"/>
          </p:nvPr>
        </p:nvSpPr>
        <p:spPr>
          <a:xfrm>
            <a:off x="768240" y="6470640"/>
            <a:ext cx="16153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ftr" idx="43"/>
          </p:nvPr>
        </p:nvSpPr>
        <p:spPr>
          <a:xfrm>
            <a:off x="3632040" y="6470640"/>
            <a:ext cx="442584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116" name="PlaceHolder 4"/>
          <p:cNvSpPr>
            <a:spLocks noGrp="1"/>
          </p:cNvSpPr>
          <p:nvPr>
            <p:ph type="sldNum" idx="44"/>
          </p:nvPr>
        </p:nvSpPr>
        <p:spPr>
          <a:xfrm>
            <a:off x="8128080" y="6470640"/>
            <a:ext cx="7297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fld id="{1FF2DC0F-17E6-45F7-BCF5-0C9BCA54C5BF}" type="slidenum"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Cliquez pour éditer le format du plan de texte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Second niveau de plan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Troisième niveau de plan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Quatrième niveau de plan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Cinquième niveau de plan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Sixième niveau de plan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Septième niveau de plan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8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119" name="PlaceHolder 1"/>
          <p:cNvSpPr>
            <a:spLocks noGrp="1"/>
          </p:cNvSpPr>
          <p:nvPr>
            <p:ph type="dt" idx="45"/>
          </p:nvPr>
        </p:nvSpPr>
        <p:spPr>
          <a:xfrm>
            <a:off x="768240" y="6470640"/>
            <a:ext cx="16153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ftr" idx="46"/>
          </p:nvPr>
        </p:nvSpPr>
        <p:spPr>
          <a:xfrm>
            <a:off x="3632040" y="6470640"/>
            <a:ext cx="442584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121" name="PlaceHolder 3"/>
          <p:cNvSpPr>
            <a:spLocks noGrp="1"/>
          </p:cNvSpPr>
          <p:nvPr>
            <p:ph type="sldNum" idx="47"/>
          </p:nvPr>
        </p:nvSpPr>
        <p:spPr>
          <a:xfrm>
            <a:off x="8128080" y="6470640"/>
            <a:ext cx="7297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fld id="{D9F14833-131B-4C33-95F5-41795C5962B6}" type="slidenum"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768240" y="585360"/>
            <a:ext cx="7289640" cy="1499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Modifiez le style du titre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768240" y="2286000"/>
            <a:ext cx="7289640" cy="4023000"/>
          </a:xfrm>
          <a:prstGeom prst="rect">
            <a:avLst/>
          </a:prstGeom>
          <a:noFill/>
          <a:ln w="0">
            <a:noFill/>
          </a:ln>
        </p:spPr>
        <p:txBody>
          <a:bodyPr vert="eaVert" lIns="45720" tIns="45720" rIns="45720" bIns="45720" anchor="t">
            <a:noAutofit/>
          </a:bodyPr>
          <a:lstStyle/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Tw Cen MT"/>
              <a:buChar char=" 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Cliquez pour modifier les styles du texte du masque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65320" lvl="1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Deuxième niveau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48200" lvl="2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Troisième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594360" lvl="3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Quatrième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777240" lvl="4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Cinquième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dt" idx="4"/>
          </p:nvPr>
        </p:nvSpPr>
        <p:spPr>
          <a:xfrm>
            <a:off x="768240" y="6470640"/>
            <a:ext cx="16153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ftr" idx="5"/>
          </p:nvPr>
        </p:nvSpPr>
        <p:spPr>
          <a:xfrm>
            <a:off x="3632040" y="6470640"/>
            <a:ext cx="442584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13" name="PlaceHolder 5"/>
          <p:cNvSpPr>
            <a:spLocks noGrp="1"/>
          </p:cNvSpPr>
          <p:nvPr>
            <p:ph type="sldNum" idx="6"/>
          </p:nvPr>
        </p:nvSpPr>
        <p:spPr>
          <a:xfrm>
            <a:off x="8128080" y="6470640"/>
            <a:ext cx="7297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</a:pPr>
            <a:fld id="{8C73002C-94C4-4733-AA15-A0B470F68AA3}" type="slidenum"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u avec légen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768240" y="471600"/>
            <a:ext cx="3291480" cy="1737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36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Modifiez le style du titre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286160" y="822960"/>
            <a:ext cx="4258440" cy="518436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rmAutofit/>
          </a:bodyPr>
          <a:lstStyle/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Tw Cen MT"/>
              <a:buChar char=" 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Cliquez pour modifier les styles du texte du masque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65320" lvl="1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Deuxième niveau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48200" lvl="2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Troisième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594360" lvl="3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Quatrième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777240" lvl="4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Cinquième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768240" y="2257560"/>
            <a:ext cx="3291480" cy="3762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indent="0" defTabSz="914400">
              <a:lnSpc>
                <a:spcPct val="108000"/>
              </a:lnSpc>
              <a:spcBef>
                <a:spcPts val="601"/>
              </a:spcBef>
              <a:spcAft>
                <a:spcPts val="201"/>
              </a:spcAft>
              <a:buNone/>
              <a:tabLst>
                <a:tab pos="0" algn="l"/>
              </a:tabLst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Cliquez pour modifier les styles du texte du masque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dt" idx="48"/>
          </p:nvPr>
        </p:nvSpPr>
        <p:spPr>
          <a:xfrm>
            <a:off x="768240" y="6470640"/>
            <a:ext cx="16153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ftr" idx="49"/>
          </p:nvPr>
        </p:nvSpPr>
        <p:spPr>
          <a:xfrm>
            <a:off x="3632040" y="6470640"/>
            <a:ext cx="442584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128" name="PlaceHolder 6"/>
          <p:cNvSpPr>
            <a:spLocks noGrp="1"/>
          </p:cNvSpPr>
          <p:nvPr>
            <p:ph type="sldNum" idx="50"/>
          </p:nvPr>
        </p:nvSpPr>
        <p:spPr>
          <a:xfrm>
            <a:off x="8128080" y="6470640"/>
            <a:ext cx="7297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</a:pPr>
            <a:fld id="{8EAD5D4B-D04E-4732-9C53-CF9D9A0167CC}" type="slidenum"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mage avec légen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343080" y="4960080"/>
            <a:ext cx="5829120" cy="1462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r" defTabSz="914400">
              <a:lnSpc>
                <a:spcPct val="80000"/>
              </a:lnSpc>
              <a:buNone/>
            </a:pPr>
            <a:r>
              <a:rPr lang="fr-FR" sz="4400" b="0" u="none" strike="noStrike" cap="all" spc="201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Modifiez le style du titre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9141480" cy="45716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0">
            <a:noFill/>
          </a:ln>
        </p:spPr>
        <p:txBody>
          <a:bodyPr lIns="457200" tIns="365760" rIns="90000" bIns="45000" anchor="t">
            <a:noAutofit/>
          </a:bodyPr>
          <a:lstStyle/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Cliquez sur l'icône pour ajouter une image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6458040" y="4960080"/>
            <a:ext cx="2400120" cy="1462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100000"/>
              </a:lnSpc>
              <a:spcAft>
                <a:spcPts val="201"/>
              </a:spcAft>
              <a:buNone/>
              <a:tabLst>
                <a:tab pos="0" algn="l"/>
              </a:tabLst>
            </a:pPr>
            <a:r>
              <a:rPr lang="fr-FR" sz="16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"/>
              </a:rPr>
              <a:t>Cliquez pour modifier les styles du texte du masque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33" name="PlaceHolder 4"/>
          <p:cNvSpPr>
            <a:spLocks noGrp="1"/>
          </p:cNvSpPr>
          <p:nvPr>
            <p:ph type="dt" idx="51"/>
          </p:nvPr>
        </p:nvSpPr>
        <p:spPr>
          <a:xfrm>
            <a:off x="768240" y="6470640"/>
            <a:ext cx="16153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4" name="PlaceHolder 5"/>
          <p:cNvSpPr>
            <a:spLocks noGrp="1"/>
          </p:cNvSpPr>
          <p:nvPr>
            <p:ph type="ftr" idx="52"/>
          </p:nvPr>
        </p:nvSpPr>
        <p:spPr>
          <a:xfrm>
            <a:off x="3632040" y="6470640"/>
            <a:ext cx="442584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135" name="PlaceHolder 6"/>
          <p:cNvSpPr>
            <a:spLocks noGrp="1"/>
          </p:cNvSpPr>
          <p:nvPr>
            <p:ph type="sldNum" idx="53"/>
          </p:nvPr>
        </p:nvSpPr>
        <p:spPr>
          <a:xfrm>
            <a:off x="8128080" y="6470640"/>
            <a:ext cx="7297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</a:pPr>
            <a:fld id="{6E6348CE-18EC-465B-A435-4DD2FE06D0E7}" type="slidenum"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cxnSp>
        <p:nvCxnSpPr>
          <p:cNvPr id="136" name="Straight Connector 7"/>
          <p:cNvCxnSpPr/>
          <p:nvPr/>
        </p:nvCxnSpPr>
        <p:spPr>
          <a:xfrm flipV="1">
            <a:off x="6289920" y="526392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6426336" y="6378000"/>
            <a:ext cx="1170000" cy="480000"/>
          </a:xfrm>
          <a:prstGeom prst="rect">
            <a:avLst/>
          </a:prstGeom>
        </p:spPr>
        <p:txBody>
          <a:bodyPr/>
          <a:lstStyle/>
          <a:p>
            <a:pPr algn="r"/>
            <a:fld id="{99BD388D-CA1A-43B3-B616-228F45499086}" type="datetime1">
              <a:rPr lang="fr-FR" cap="all" smtClean="0"/>
              <a:t>20/01/2026</a:t>
            </a:fld>
            <a:endParaRPr lang="fr-FR" cap="all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6378000"/>
            <a:ext cx="1170000" cy="480000"/>
          </a:xfrm>
          <a:prstGeom prst="rect">
            <a:avLst/>
          </a:prstGeom>
        </p:spPr>
        <p:txBody>
          <a:bodyPr/>
          <a:lstStyle>
            <a:lvl1pPr algn="r">
              <a:defRPr sz="16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544" y="3128061"/>
            <a:ext cx="8208912" cy="27696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 lang="fr-FR" sz="3200" b="1" kern="1200" cap="none" baseline="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500"/>
              </a:spcBef>
              <a:spcAft>
                <a:spcPts val="0"/>
              </a:spcAft>
              <a:buFont typeface="Arial" pitchFamily="34" charset="0"/>
              <a:buNone/>
              <a:defRPr lang="fr-FR" sz="1800" b="0" kern="1200" cap="none" baseline="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12976062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de contenu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440981" y="1471083"/>
            <a:ext cx="7881937" cy="4598988"/>
          </a:xfrm>
        </p:spPr>
        <p:txBody>
          <a:bodyPr/>
          <a:lstStyle>
            <a:lvl1pPr marL="133350" marR="0" indent="-13335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/>
            </a:lvl1pPr>
            <a:lvl2pPr marL="470297" marR="0" indent="-127397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28E65"/>
              </a:buClr>
              <a:buSzTx/>
              <a:buFont typeface="Arial-ItalicMT" charset="0"/>
              <a:buChar char="&gt;"/>
              <a:tabLst/>
              <a:defRPr/>
            </a:lvl2pPr>
            <a:lvl3pPr marL="470297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470297" marR="0" indent="13335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28E65"/>
              </a:buClr>
              <a:buSzTx/>
              <a:buFont typeface="Arial"/>
              <a:buChar char="–"/>
              <a:tabLst/>
              <a:defRPr/>
            </a:lvl4pPr>
            <a:lvl5pPr marL="604838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numéro de diapositive 4"/>
          <p:cNvSpPr>
            <a:spLocks noGrp="1"/>
          </p:cNvSpPr>
          <p:nvPr>
            <p:ph type="sldNum" sz="quarter" idx="14"/>
          </p:nvPr>
        </p:nvSpPr>
        <p:spPr>
          <a:xfrm>
            <a:off x="8132763" y="6146802"/>
            <a:ext cx="450850" cy="365125"/>
          </a:xfrm>
        </p:spPr>
        <p:txBody>
          <a:bodyPr/>
          <a:lstStyle>
            <a:lvl1pPr>
              <a:defRPr/>
            </a:lvl1pPr>
          </a:lstStyle>
          <a:p>
            <a:fld id="{C0F235C9-2F2B-4F41-87CD-CA9ADB3CFF07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2075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543720" y="762120"/>
            <a:ext cx="1971360" cy="5409720"/>
          </a:xfrm>
          <a:prstGeom prst="rect">
            <a:avLst/>
          </a:prstGeom>
          <a:noFill/>
          <a:ln w="0">
            <a:noFill/>
          </a:ln>
        </p:spPr>
        <p:txBody>
          <a:bodyPr vert="eaVert" lIns="45720" tIns="91440" rIns="45720" bIns="9144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Modifiez le style du titre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743040" y="762120"/>
            <a:ext cx="5686200" cy="5409720"/>
          </a:xfrm>
          <a:prstGeom prst="rect">
            <a:avLst/>
          </a:prstGeom>
          <a:noFill/>
          <a:ln w="0">
            <a:noFill/>
          </a:ln>
        </p:spPr>
        <p:txBody>
          <a:bodyPr vert="eaVert" lIns="45720" tIns="45720" rIns="45720" bIns="45720" anchor="t">
            <a:noAutofit/>
          </a:bodyPr>
          <a:lstStyle/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Tw Cen MT"/>
              <a:buChar char=" 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Cliquez pour modifier les styles du texte du masque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65320" lvl="1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Deuxième niveau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48200" lvl="2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Troisième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594360" lvl="3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Quatrième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777240" lvl="4" indent="-13716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Wingdings 3" charset="2"/>
              <a:buChar char=""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Cinquième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dt" idx="7"/>
          </p:nvPr>
        </p:nvSpPr>
        <p:spPr>
          <a:xfrm>
            <a:off x="768240" y="6470640"/>
            <a:ext cx="16153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ftr" idx="8"/>
          </p:nvPr>
        </p:nvSpPr>
        <p:spPr>
          <a:xfrm>
            <a:off x="3632040" y="6470640"/>
            <a:ext cx="442584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19" name="PlaceHolder 5"/>
          <p:cNvSpPr>
            <a:spLocks noGrp="1"/>
          </p:cNvSpPr>
          <p:nvPr>
            <p:ph type="sldNum" idx="9"/>
          </p:nvPr>
        </p:nvSpPr>
        <p:spPr>
          <a:xfrm>
            <a:off x="8128080" y="6470640"/>
            <a:ext cx="729720" cy="27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def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</a:pPr>
            <a:fld id="{FA0ED879-80ED-4934-A7FB-C98B45E7CEA7}" type="slidenum">
              <a:rPr lang="en-US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cxnSp>
        <p:nvCxnSpPr>
          <p:cNvPr id="20" name="Straight Connector 6"/>
          <p:cNvCxnSpPr/>
          <p:nvPr/>
        </p:nvCxnSpPr>
        <p:spPr>
          <a:xfrm>
            <a:off x="7200720" y="516240"/>
            <a:ext cx="686160" cy="3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uver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22" name="PlaceHolder 1"/>
          <p:cNvSpPr>
            <a:spLocks noGrp="1"/>
          </p:cNvSpPr>
          <p:nvPr>
            <p:ph type="dt" idx="10"/>
          </p:nvPr>
        </p:nvSpPr>
        <p:spPr>
          <a:xfrm>
            <a:off x="0" y="6617880"/>
            <a:ext cx="179640" cy="23976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fr-FR" sz="100" b="0" u="none" strike="noStrike">
                <a:solidFill>
                  <a:schemeClr val="dk1">
                    <a:lumMod val="95000"/>
                    <a:lumOff val="5000"/>
                    <a:alpha val="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fr-FR" sz="100" b="0" u="none" strike="noStrike">
                <a:solidFill>
                  <a:schemeClr val="dk1">
                    <a:lumMod val="95000"/>
                    <a:lumOff val="5000"/>
                    <a:alpha val="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ftr" idx="11"/>
          </p:nvPr>
        </p:nvSpPr>
        <p:spPr>
          <a:xfrm>
            <a:off x="720000" y="5226480"/>
            <a:ext cx="3239640" cy="1199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fr-FR" sz="1150" b="0" u="none" strike="noStrike" cap="all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lang="fr-FR" sz="1150" b="0" u="none" strike="noStrike" cap="all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&lt;pied de page&gt;</a:t>
            </a:r>
            <a:endParaRPr lang="fr-FR" sz="11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sldNum" idx="12"/>
          </p:nvPr>
        </p:nvSpPr>
        <p:spPr>
          <a:xfrm>
            <a:off x="0" y="6617880"/>
            <a:ext cx="179640" cy="23976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fr-FR" sz="100" b="0" u="none" strike="noStrike">
                <a:solidFill>
                  <a:schemeClr val="dk1">
                    <a:lumMod val="95000"/>
                    <a:lumOff val="5000"/>
                    <a:alpha val="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fld id="{447D7BB8-970A-4AA7-8B92-12EF6F8D6043}" type="slidenum">
              <a:rPr lang="fr-FR" sz="100" b="0" u="none" strike="noStrike">
                <a:solidFill>
                  <a:schemeClr val="dk1">
                    <a:lumMod val="95000"/>
                    <a:lumOff val="5000"/>
                    <a:alpha val="0"/>
                  </a:schemeClr>
                </a:solidFill>
                <a:effectLst/>
                <a:uFillTx/>
                <a:latin typeface="Tw Cen MT Condensed"/>
              </a:rPr>
              <a:t>‹N°›</a:t>
            </a:fld>
            <a:endParaRPr lang="fr-FR" sz="1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title"/>
          </p:nvPr>
        </p:nvSpPr>
        <p:spPr>
          <a:xfrm>
            <a:off x="0" y="0"/>
            <a:ext cx="179640" cy="23976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100" b="0" u="none" strike="noStrike" cap="all" spc="99">
                <a:solidFill>
                  <a:schemeClr val="dk1">
                    <a:alpha val="0"/>
                  </a:schemeClr>
                </a:solidFill>
                <a:effectLst/>
                <a:uFillTx/>
                <a:latin typeface="Tw Cen MT Condensed"/>
              </a:rPr>
              <a:t>Titre</a:t>
            </a:r>
            <a:endParaRPr lang="en-US" sz="1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pic>
        <p:nvPicPr>
          <p:cNvPr id="26" name="Image 1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Cliquez pour éditer le format du plan de texte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Second niveau de plan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Troisième niveau de plan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Quatrième niveau de plan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Cinquième niveau de plan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Sixième niveau de plan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Septième niveau de plan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age de contenu tex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768240" y="585360"/>
            <a:ext cx="7289640" cy="1499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Cliquez et modifiez le titre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41000" y="1470960"/>
            <a:ext cx="7881480" cy="459864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133200" indent="-133200" defTabSz="343080">
              <a:lnSpc>
                <a:spcPct val="100000"/>
              </a:lnSpc>
              <a:spcBef>
                <a:spcPts val="400"/>
              </a:spcBef>
              <a:buSzPct val="100000"/>
              <a:buBlip>
                <a:blip r:embed="rId2"/>
              </a:buBlip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Modifiez les styles du texte du masque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70520" lvl="1" indent="-127800" defTabSz="343080">
              <a:lnSpc>
                <a:spcPct val="100000"/>
              </a:lnSpc>
              <a:spcBef>
                <a:spcPts val="320"/>
              </a:spcBef>
              <a:buClr>
                <a:srgbClr val="F28E65"/>
              </a:buClr>
              <a:buFont typeface="Arial-ItalicMT"/>
              <a:buChar char="&gt;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Deuxième niveau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70520" indent="0" defTabSz="343080">
              <a:lnSpc>
                <a:spcPct val="100000"/>
              </a:lnSpc>
              <a:spcBef>
                <a:spcPts val="241"/>
              </a:spcBef>
              <a:buNone/>
              <a:tabLst>
                <a:tab pos="0" algn="l"/>
              </a:tabLst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Troisième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70520" lvl="3" indent="133200" defTabSz="343080">
              <a:lnSpc>
                <a:spcPct val="100000"/>
              </a:lnSpc>
              <a:spcBef>
                <a:spcPts val="241"/>
              </a:spcBef>
              <a:buClr>
                <a:srgbClr val="F28E65"/>
              </a:buClr>
              <a:buFont typeface="Arial"/>
              <a:buChar char="–"/>
              <a:tabLst>
                <a:tab pos="0" algn="l"/>
              </a:tabLst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Quatrième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605160" indent="0" defTabSz="343080">
              <a:lnSpc>
                <a:spcPct val="100000"/>
              </a:lnSpc>
              <a:spcBef>
                <a:spcPts val="241"/>
              </a:spcBef>
              <a:buNone/>
              <a:tabLst>
                <a:tab pos="0" algn="l"/>
              </a:tabLst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Cinquième niveau</a:t>
            </a:r>
            <a:endParaRPr lang="en-US" sz="1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sldNum" idx="13"/>
          </p:nvPr>
        </p:nvSpPr>
        <p:spPr>
          <a:xfrm>
            <a:off x="8132760" y="6146640"/>
            <a:ext cx="45036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fr-FR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fld id="{693FE3AB-8823-4B21-BCB2-C9AA1A69CADA}" type="slidenum">
              <a:rPr lang="fr-FR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itre et conten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33" name="PlaceHolder 1"/>
          <p:cNvSpPr>
            <a:spLocks noGrp="1"/>
          </p:cNvSpPr>
          <p:nvPr>
            <p:ph type="dt" idx="14"/>
          </p:nvPr>
        </p:nvSpPr>
        <p:spPr>
          <a:xfrm>
            <a:off x="642636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fr-FR" sz="1000" b="0" u="none" strike="noStrike" cap="all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lang="fr-FR" sz="1000" b="0" u="none" strike="noStrike" cap="all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sldNum" idx="15"/>
          </p:nvPr>
        </p:nvSpPr>
        <p:spPr>
          <a:xfrm>
            <a:off x="759636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fr-FR" sz="1600" b="0" u="none" strike="noStrike">
                <a:solidFill>
                  <a:schemeClr val="dk1"/>
                </a:solidFill>
                <a:effectLst/>
                <a:uFillTx/>
                <a:latin typeface="Tw Cen MT Condensed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2A648E92-5437-412E-A25C-E1F139DDF447}" type="slidenum"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w Cen MT Condensed"/>
              </a:rPr>
              <a:t>‹N°›</a:t>
            </a:fld>
            <a:endParaRPr lang="fr-FR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title"/>
          </p:nvPr>
        </p:nvSpPr>
        <p:spPr>
          <a:xfrm>
            <a:off x="467640" y="1199880"/>
            <a:ext cx="8208720" cy="959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2"/>
                </a:solidFill>
                <a:effectLst/>
                <a:uFillTx/>
                <a:latin typeface="Tw Cen MT Condensed"/>
              </a:rPr>
              <a:t>Titre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640" y="2448000"/>
            <a:ext cx="8208720" cy="343152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91440" indent="-91440" defTabSz="91440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Arial"/>
              <a:buChar char=" "/>
            </a:pPr>
            <a:r>
              <a:rPr lang="fr-FR" sz="10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1</a:t>
            </a:r>
            <a:endParaRPr lang="en-US" sz="10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65320" lvl="1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9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2</a:t>
            </a:r>
            <a:endParaRPr lang="en-US" sz="9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48200" lvl="2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8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3</a:t>
            </a:r>
            <a:endParaRPr lang="en-US" sz="8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594360" lvl="3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7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4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777240" lvl="4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70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5</a:t>
            </a:r>
            <a:endParaRPr lang="en-US" sz="7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3312000" y="240120"/>
            <a:ext cx="5364000" cy="47952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108000" indent="-108000" algn="r" defTabSz="914400">
              <a:lnSpc>
                <a:spcPct val="100000"/>
              </a:lnSpc>
              <a:buClr>
                <a:srgbClr val="1CADE4"/>
              </a:buClr>
              <a:buFont typeface="Tw Cen MT Condensed"/>
              <a:buAutoNum type="arabicPeriod"/>
            </a:pPr>
            <a:r>
              <a:rPr lang="fr-FR" sz="750" b="1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Titre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08000" lvl="1" indent="-108000" algn="r" defTabSz="914400">
              <a:lnSpc>
                <a:spcPct val="100000"/>
              </a:lnSpc>
              <a:buClr>
                <a:srgbClr val="1CADE4"/>
              </a:buClr>
              <a:buFont typeface="Tw Cen MT Condensed"/>
              <a:buAutoNum type="alphaLcPeriod"/>
            </a:pPr>
            <a:r>
              <a:rPr lang="fr-FR" sz="750" b="1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Sous-titre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Titre et conten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39" name="PlaceHolder 1"/>
          <p:cNvSpPr>
            <a:spLocks noGrp="1"/>
          </p:cNvSpPr>
          <p:nvPr>
            <p:ph type="dt" idx="16"/>
          </p:nvPr>
        </p:nvSpPr>
        <p:spPr>
          <a:xfrm>
            <a:off x="642636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fr-FR" sz="1000" b="0" u="none" strike="noStrike" cap="all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lang="fr-FR" sz="1000" b="0" u="none" strike="noStrike" cap="all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sldNum" idx="17"/>
          </p:nvPr>
        </p:nvSpPr>
        <p:spPr>
          <a:xfrm>
            <a:off x="759636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fr-FR" sz="1600" b="0" u="none" strike="noStrike">
                <a:solidFill>
                  <a:schemeClr val="dk1"/>
                </a:solidFill>
                <a:effectLst/>
                <a:uFillTx/>
                <a:latin typeface="Tw Cen MT Condensed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2871112F-506C-487E-BDDE-13D48E72F7B6}" type="slidenum"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w Cen MT Condensed"/>
              </a:rPr>
              <a:t>‹N°›</a:t>
            </a:fld>
            <a:endParaRPr lang="fr-FR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title"/>
          </p:nvPr>
        </p:nvSpPr>
        <p:spPr>
          <a:xfrm>
            <a:off x="467640" y="1199880"/>
            <a:ext cx="8208720" cy="959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2"/>
                </a:solidFill>
                <a:effectLst/>
                <a:uFillTx/>
                <a:latin typeface="Tw Cen MT Condensed"/>
              </a:rPr>
              <a:t>Titre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467640" y="2448000"/>
            <a:ext cx="8208720" cy="343152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91440" indent="-91440" defTabSz="91440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Arial"/>
              <a:buChar char=" "/>
            </a:pPr>
            <a:r>
              <a:rPr lang="fr-FR" sz="10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1</a:t>
            </a:r>
            <a:endParaRPr lang="en-US" sz="10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65320" lvl="1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9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2</a:t>
            </a:r>
            <a:endParaRPr lang="en-US" sz="9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48200" lvl="2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8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3</a:t>
            </a:r>
            <a:endParaRPr lang="en-US" sz="8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594360" lvl="3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7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4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777240" lvl="4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70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5</a:t>
            </a:r>
            <a:endParaRPr lang="en-US" sz="7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3312000" y="240120"/>
            <a:ext cx="5364000" cy="47952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108000" indent="-108000" algn="r" defTabSz="914400">
              <a:lnSpc>
                <a:spcPct val="100000"/>
              </a:lnSpc>
              <a:buClr>
                <a:srgbClr val="1CADE4"/>
              </a:buClr>
              <a:buFont typeface="Tw Cen MT Condensed"/>
              <a:buAutoNum type="arabicPeriod"/>
            </a:pPr>
            <a:r>
              <a:rPr lang="fr-FR" sz="750" b="1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Titre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08000" lvl="1" indent="-108000" algn="r" defTabSz="914400">
              <a:lnSpc>
                <a:spcPct val="100000"/>
              </a:lnSpc>
              <a:buClr>
                <a:srgbClr val="1CADE4"/>
              </a:buClr>
              <a:buFont typeface="Tw Cen MT Condensed"/>
              <a:buAutoNum type="alphaLcPeriod"/>
            </a:pPr>
            <a:r>
              <a:rPr lang="fr-FR" sz="750" b="1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Sous-titre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Titre et conten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45" name="PlaceHolder 1"/>
          <p:cNvSpPr>
            <a:spLocks noGrp="1"/>
          </p:cNvSpPr>
          <p:nvPr>
            <p:ph type="dt" idx="18"/>
          </p:nvPr>
        </p:nvSpPr>
        <p:spPr>
          <a:xfrm>
            <a:off x="642636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fr-FR" sz="1000" b="0" u="none" strike="noStrike" cap="all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lang="fr-FR" sz="1000" b="0" u="none" strike="noStrike" cap="all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ldNum" idx="19"/>
          </p:nvPr>
        </p:nvSpPr>
        <p:spPr>
          <a:xfrm>
            <a:off x="759636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fr-FR" sz="1600" b="0" u="none" strike="noStrike">
                <a:solidFill>
                  <a:schemeClr val="dk1"/>
                </a:solidFill>
                <a:effectLst/>
                <a:uFillTx/>
                <a:latin typeface="Tw Cen MT Condensed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3B0355A6-AB5D-4E94-B307-F2AB3546C1D3}" type="slidenum"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w Cen MT Condensed"/>
              </a:rPr>
              <a:t>‹N°›</a:t>
            </a:fld>
            <a:endParaRPr lang="fr-FR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title"/>
          </p:nvPr>
        </p:nvSpPr>
        <p:spPr>
          <a:xfrm>
            <a:off x="467640" y="1199880"/>
            <a:ext cx="8208720" cy="959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2"/>
                </a:solidFill>
                <a:effectLst/>
                <a:uFillTx/>
                <a:latin typeface="Tw Cen MT Condensed"/>
              </a:rPr>
              <a:t>Titre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467640" y="2448000"/>
            <a:ext cx="8208720" cy="343152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91440" indent="-91440" defTabSz="91440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Arial"/>
              <a:buChar char=" "/>
            </a:pPr>
            <a:r>
              <a:rPr lang="fr-FR" sz="10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1</a:t>
            </a:r>
            <a:endParaRPr lang="en-US" sz="10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65320" lvl="1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9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2</a:t>
            </a:r>
            <a:endParaRPr lang="en-US" sz="9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448200" lvl="2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8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3</a:t>
            </a:r>
            <a:endParaRPr lang="en-US" sz="8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594360" lvl="3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75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4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777240" lvl="4" indent="-137160" defTabSz="9144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1CADE4"/>
              </a:buClr>
              <a:buFont typeface="Arial"/>
              <a:buChar char=""/>
            </a:pPr>
            <a:r>
              <a:rPr lang="fr-FR" sz="70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Texte de niveau 5</a:t>
            </a:r>
            <a:endParaRPr lang="en-US" sz="7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3312000" y="240120"/>
            <a:ext cx="5364000" cy="47952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108000" indent="-108000" algn="r" defTabSz="914400">
              <a:lnSpc>
                <a:spcPct val="100000"/>
              </a:lnSpc>
              <a:buClr>
                <a:srgbClr val="1CADE4"/>
              </a:buClr>
              <a:buFont typeface="Tw Cen MT Condensed"/>
              <a:buAutoNum type="arabicPeriod"/>
            </a:pPr>
            <a:r>
              <a:rPr lang="fr-FR" sz="750" b="1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Titre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08000" lvl="1" indent="-108000" algn="r" defTabSz="914400">
              <a:lnSpc>
                <a:spcPct val="100000"/>
              </a:lnSpc>
              <a:buClr>
                <a:srgbClr val="1CADE4"/>
              </a:buClr>
              <a:buFont typeface="Tw Cen MT Condensed"/>
              <a:buAutoNum type="alphaLcPeriod"/>
            </a:pPr>
            <a:r>
              <a:rPr lang="fr-FR" sz="750" b="1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Sous-titre</a:t>
            </a:r>
            <a:endParaRPr lang="en-US" sz="7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hapit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6"/>
          <p:cNvCxnSpPr/>
          <p:nvPr/>
        </p:nvCxnSpPr>
        <p:spPr>
          <a:xfrm flipV="1">
            <a:off x="571320" y="826200"/>
            <a:ext cx="360" cy="914760"/>
          </a:xfrm>
          <a:prstGeom prst="straightConnector1">
            <a:avLst/>
          </a:prstGeom>
          <a:ln w="19050">
            <a:solidFill>
              <a:srgbClr val="1CADE4"/>
            </a:solidFill>
            <a:round/>
          </a:ln>
        </p:spPr>
      </p:cxnSp>
      <p:sp>
        <p:nvSpPr>
          <p:cNvPr id="51" name="PlaceHolder 1"/>
          <p:cNvSpPr>
            <a:spLocks noGrp="1"/>
          </p:cNvSpPr>
          <p:nvPr>
            <p:ph type="dt" idx="20"/>
          </p:nvPr>
        </p:nvSpPr>
        <p:spPr>
          <a:xfrm>
            <a:off x="641916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fr-FR" sz="1000" b="0" u="none" strike="noStrike" cap="all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lang="fr-FR" sz="1000" b="0" u="none" strike="noStrike" cap="all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67640" y="1220760"/>
            <a:ext cx="8208720" cy="4896360"/>
          </a:xfrm>
          <a:prstGeom prst="rect">
            <a:avLst/>
          </a:prstGeom>
          <a:solidFill>
            <a:schemeClr val="lt1">
              <a:lumMod val="85000"/>
            </a:schemeClr>
          </a:solidFill>
          <a:ln w="0">
            <a:noFill/>
          </a:ln>
        </p:spPr>
        <p:txBody>
          <a:bodyPr lIns="90000" tIns="1080000" rIns="90000" bIns="4500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fr-FR" sz="1800" b="0" u="none" strike="noStrike" cap="all">
                <a:solidFill>
                  <a:schemeClr val="dk1"/>
                </a:solidFill>
                <a:effectLst/>
                <a:uFillTx/>
                <a:latin typeface="Tw Cen MT"/>
              </a:rPr>
              <a:t>Sélectionner l’icône pour insérer une image, </a:t>
            </a:r>
            <a:r>
              <a:rPr sz="1800"/>
              <a:t/>
            </a:r>
            <a:br>
              <a:rPr sz="1800"/>
            </a:br>
            <a:r>
              <a:rPr lang="fr-FR" sz="1800" b="0" u="none" strike="noStrike" cap="all">
                <a:solidFill>
                  <a:schemeClr val="dk1"/>
                </a:solidFill>
                <a:effectLst/>
                <a:uFillTx/>
                <a:latin typeface="Tw Cen MT"/>
              </a:rPr>
              <a:t>puis disposer l’image en arrière plan </a:t>
            </a:r>
            <a:r>
              <a:rPr sz="1800"/>
              <a:t/>
            </a:r>
            <a:br>
              <a:rPr sz="1800"/>
            </a:br>
            <a:r>
              <a:rPr lang="fr-FR" sz="1800" b="0" u="none" strike="noStrike" cap="all">
                <a:solidFill>
                  <a:schemeClr val="dk1"/>
                </a:solidFill>
                <a:effectLst/>
                <a:uFillTx/>
                <a:latin typeface="Tw Cen MT"/>
              </a:rPr>
              <a:t>(Sélectionner l’image avec le bouton droit de la souris / </a:t>
            </a:r>
            <a:r>
              <a:rPr sz="1800"/>
              <a:t/>
            </a:r>
            <a:br>
              <a:rPr sz="1800"/>
            </a:br>
            <a:r>
              <a:rPr lang="fr-FR" sz="1800" b="0" u="none" strike="noStrike" cap="all">
                <a:solidFill>
                  <a:schemeClr val="dk1"/>
                </a:solidFill>
                <a:effectLst/>
                <a:uFillTx/>
                <a:latin typeface="Tw Cen MT"/>
              </a:rPr>
              <a:t>Mettre à l’arrière plan)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title"/>
          </p:nvPr>
        </p:nvSpPr>
        <p:spPr>
          <a:xfrm>
            <a:off x="827640" y="1220760"/>
            <a:ext cx="7560360" cy="4896360"/>
          </a:xfrm>
          <a:prstGeom prst="rect">
            <a:avLst/>
          </a:prstGeom>
          <a:noFill/>
          <a:ln w="10080">
            <a:noFill/>
          </a:ln>
        </p:spPr>
        <p:txBody>
          <a:bodyPr lIns="0" tIns="45720" rIns="91440" bIns="360000" anchor="ctr">
            <a:noAutofit/>
          </a:bodyPr>
          <a:lstStyle/>
          <a:p>
            <a:pPr marL="396360" indent="-396360" defTabSz="914400">
              <a:lnSpc>
                <a:spcPct val="80000"/>
              </a:lnSpc>
              <a:buClr>
                <a:srgbClr val="000000"/>
              </a:buClr>
              <a:buFont typeface="Tw Cen MT Condensed"/>
              <a:buAutoNum type="arabicPeriod"/>
            </a:pPr>
            <a:r>
              <a:rPr lang="fr-FR" sz="3250" b="0" u="none" strike="noStrike" cap="all" spc="99">
                <a:solidFill>
                  <a:schemeClr val="dk1"/>
                </a:solidFill>
                <a:effectLst/>
                <a:uFillTx/>
                <a:latin typeface="Tw Cen MT Condensed"/>
              </a:rPr>
              <a:t>Titre</a:t>
            </a:r>
            <a:endParaRPr lang="en-US" sz="32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sldNum" idx="21"/>
          </p:nvPr>
        </p:nvSpPr>
        <p:spPr>
          <a:xfrm>
            <a:off x="7596360" y="6378120"/>
            <a:ext cx="1079640" cy="479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fr-FR" sz="1400" b="0" u="none" strike="noStrike">
                <a:solidFill>
                  <a:schemeClr val="dk1"/>
                </a:solidFill>
                <a:effectLst/>
                <a:uFillTx/>
                <a:latin typeface="Tw Cen MT Condensed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88A0EBCF-FA51-49C9-96B8-6521E72BD934}" type="slidenum">
              <a:rPr lang="fr-FR" sz="1400" b="0" u="none" strike="noStrike">
                <a:solidFill>
                  <a:schemeClr val="dk1"/>
                </a:solidFill>
                <a:effectLst/>
                <a:uFillTx/>
                <a:latin typeface="Tw Cen MT Condensed"/>
              </a:rPr>
              <a:t>‹N°›</a:t>
            </a:fld>
            <a:endParaRPr lang="fr-FR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labonnealternance.pole-emploi.fr/" TargetMode="Externa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trouverunlogement.lescrous.fr/" TargetMode="External"/><Relationship Id="rId2" Type="http://schemas.openxmlformats.org/officeDocument/2006/relationships/hyperlink" Target="http://www.messervices.etudiant.gouv.fr/" TargetMode="Externa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7" name="ZoneTexte 1"/>
          <p:cNvSpPr/>
          <p:nvPr/>
        </p:nvSpPr>
        <p:spPr>
          <a:xfrm>
            <a:off x="3509868" y="5416470"/>
            <a:ext cx="5400360" cy="584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fr-FR" sz="3200" b="0" u="none" strike="noStrike" dirty="0">
                <a:solidFill>
                  <a:schemeClr val="lt1"/>
                </a:solidFill>
                <a:effectLst/>
                <a:uFillTx/>
                <a:latin typeface="Tw Cen MT"/>
              </a:rPr>
              <a:t>CIO de Rodez -  Janvier </a:t>
            </a:r>
            <a:r>
              <a:rPr lang="fr-FR" sz="3200" b="0" u="none" strike="noStrike" dirty="0" smtClean="0">
                <a:solidFill>
                  <a:schemeClr val="lt1"/>
                </a:solidFill>
                <a:effectLst/>
                <a:uFillTx/>
                <a:latin typeface="Tw Cen MT"/>
              </a:rPr>
              <a:t>2026</a:t>
            </a:r>
            <a:endParaRPr lang="fr-FR" sz="3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12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683640" y="621720"/>
            <a:ext cx="8152920" cy="990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Les vœux multiples: exemples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69" name="Espace réservé du contenu 3"/>
          <p:cNvSpPr/>
          <p:nvPr/>
        </p:nvSpPr>
        <p:spPr>
          <a:xfrm>
            <a:off x="612720" y="1600200"/>
            <a:ext cx="8152920" cy="5068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 fontScale="92500" lnSpcReduction="19999"/>
          </a:bodyPr>
          <a:lstStyle/>
          <a:p>
            <a:pPr marL="320040" indent="-320040" defTabSz="914400">
              <a:lnSpc>
                <a:spcPct val="100000"/>
              </a:lnSpc>
              <a:spcBef>
                <a:spcPts val="700"/>
              </a:spcBef>
              <a:buClr>
                <a:srgbClr val="2683C6"/>
              </a:buClr>
              <a:buSzPct val="60000"/>
              <a:buFont typeface="Wingdings" charset="2"/>
              <a:buChar char=""/>
            </a:pPr>
            <a:r>
              <a:rPr lang="fr-FR" sz="2900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Formations regroupées par type, spécialité ou mention</a:t>
            </a:r>
            <a:endParaRPr lang="fr-FR" sz="29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0080" lvl="1" indent="-274320" defTabSz="914400">
              <a:lnSpc>
                <a:spcPct val="100000"/>
              </a:lnSpc>
              <a:spcBef>
                <a:spcPts val="601"/>
              </a:spcBef>
              <a:buClr>
                <a:srgbClr val="1CADE4"/>
              </a:buClr>
              <a:buSzPct val="70000"/>
              <a:buFont typeface="Wingdings 2" charset="2"/>
              <a:buChar char=""/>
            </a:pPr>
            <a:r>
              <a:rPr lang="fr-FR" sz="2600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BTS, BUT regroupés par spécialité à l'échelle nationale</a:t>
            </a:r>
            <a:endParaRPr lang="fr-FR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14400" indent="-228600" defTabSz="914400">
              <a:lnSpc>
                <a:spcPct val="100000"/>
              </a:lnSpc>
              <a:spcBef>
                <a:spcPts val="499"/>
              </a:spcBef>
              <a:tabLst>
                <a:tab pos="0" algn="l"/>
              </a:tabLst>
            </a:pPr>
            <a:r>
              <a:rPr lang="fr-FR" sz="1900" b="1" i="1" u="none" strike="noStrike" dirty="0">
                <a:solidFill>
                  <a:srgbClr val="FF0000"/>
                </a:solidFill>
                <a:effectLst/>
                <a:uFillTx/>
                <a:latin typeface="Georgia"/>
              </a:rPr>
              <a:t>Ex : BTS métiers de la chimie dans 7 établissements différents</a:t>
            </a:r>
            <a:r>
              <a:rPr sz="1900" dirty="0"/>
              <a:t/>
            </a:r>
            <a:br>
              <a:rPr sz="1900" dirty="0"/>
            </a:br>
            <a:r>
              <a:rPr lang="fr-FR" sz="2000" b="1" i="1" u="none" strike="noStrike" dirty="0">
                <a:solidFill>
                  <a:schemeClr val="accent1"/>
                </a:solidFill>
                <a:effectLst/>
                <a:uFillTx/>
                <a:latin typeface="Georgia"/>
              </a:rPr>
              <a:t>= 1 vœu, 7 sous-vœux</a:t>
            </a:r>
            <a:endParaRPr lang="fr-FR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14400" indent="-228600" defTabSz="914400">
              <a:lnSpc>
                <a:spcPct val="100000"/>
              </a:lnSpc>
              <a:spcBef>
                <a:spcPts val="499"/>
              </a:spcBef>
              <a:tabLst>
                <a:tab pos="0" algn="l"/>
              </a:tabLst>
            </a:pPr>
            <a:endParaRPr lang="fr-FR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0080" lvl="1" indent="-274320" defTabSz="914400">
              <a:lnSpc>
                <a:spcPct val="100000"/>
              </a:lnSpc>
              <a:spcBef>
                <a:spcPts val="601"/>
              </a:spcBef>
              <a:buClr>
                <a:srgbClr val="1CADE4"/>
              </a:buClr>
              <a:buSzPct val="70000"/>
              <a:buFont typeface="Wingdings 2" charset="2"/>
              <a:buChar char=""/>
              <a:tabLst>
                <a:tab pos="0" algn="l"/>
              </a:tabLst>
            </a:pPr>
            <a:r>
              <a:rPr lang="fr-FR" sz="2600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DN MADE regroupés par mention à l'échelle nationale</a:t>
            </a:r>
            <a:endParaRPr lang="fr-FR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14400" defTabSz="914400">
              <a:lnSpc>
                <a:spcPct val="100000"/>
              </a:lnSpc>
              <a:spcBef>
                <a:spcPts val="499"/>
              </a:spcBef>
              <a:tabLst>
                <a:tab pos="0" algn="l"/>
              </a:tabLst>
            </a:pPr>
            <a:r>
              <a:rPr lang="fr-FR" sz="1900" b="1" i="1" u="none" strike="noStrike" dirty="0">
                <a:solidFill>
                  <a:srgbClr val="FF0000"/>
                </a:solidFill>
                <a:effectLst/>
                <a:uFillTx/>
                <a:latin typeface="Georgia"/>
              </a:rPr>
              <a:t>Ex : DNMADE mention espace dans 5 établissements différents</a:t>
            </a:r>
            <a:r>
              <a:rPr sz="1900" dirty="0"/>
              <a:t/>
            </a:r>
            <a:br>
              <a:rPr sz="1900" dirty="0"/>
            </a:br>
            <a:r>
              <a:rPr lang="fr-FR" sz="2000" b="1" i="1" u="none" strike="noStrike" dirty="0">
                <a:solidFill>
                  <a:schemeClr val="accent1"/>
                </a:solidFill>
                <a:effectLst/>
                <a:uFillTx/>
                <a:latin typeface="Georgia"/>
              </a:rPr>
              <a:t>= 1 vœu, 5 sous-vœux</a:t>
            </a:r>
            <a:endParaRPr lang="fr-FR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14400" indent="-228600" defTabSz="914400">
              <a:lnSpc>
                <a:spcPct val="100000"/>
              </a:lnSpc>
              <a:spcBef>
                <a:spcPts val="499"/>
              </a:spcBef>
              <a:tabLst>
                <a:tab pos="0" algn="l"/>
              </a:tabLst>
            </a:pPr>
            <a:endParaRPr lang="fr-FR" sz="23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0080" lvl="1" indent="-274320" defTabSz="914400">
              <a:lnSpc>
                <a:spcPct val="100000"/>
              </a:lnSpc>
              <a:spcBef>
                <a:spcPts val="1199"/>
              </a:spcBef>
              <a:buClr>
                <a:srgbClr val="1CADE4"/>
              </a:buClr>
              <a:buSzPct val="70000"/>
              <a:buFont typeface="Wingdings 2" charset="2"/>
              <a:buChar char=""/>
              <a:tabLst>
                <a:tab pos="0" algn="l"/>
              </a:tabLst>
            </a:pPr>
            <a:r>
              <a:rPr lang="fr-FR" sz="2600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CPGE regroupées par voie à l'échelle nationale</a:t>
            </a:r>
            <a:endParaRPr lang="fr-FR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14400" indent="-228600" defTabSz="914400">
              <a:lnSpc>
                <a:spcPct val="100000"/>
              </a:lnSpc>
              <a:spcBef>
                <a:spcPts val="499"/>
              </a:spcBef>
              <a:tabLst>
                <a:tab pos="0" algn="l"/>
              </a:tabLst>
            </a:pPr>
            <a:r>
              <a:rPr lang="fr-FR" sz="1900" b="1" i="1" u="none" strike="noStrike" spc="-40" dirty="0">
                <a:solidFill>
                  <a:srgbClr val="FF0000"/>
                </a:solidFill>
                <a:effectLst/>
                <a:uFillTx/>
                <a:latin typeface="Georgia"/>
              </a:rPr>
              <a:t>Ex : CPGE MPSI dans 3 établissements </a:t>
            </a:r>
            <a:r>
              <a:rPr lang="fr-FR" sz="1900" b="1" i="1" u="none" strike="noStrike" spc="-40" dirty="0" smtClean="0">
                <a:solidFill>
                  <a:srgbClr val="FF0000"/>
                </a:solidFill>
                <a:effectLst/>
                <a:uFillTx/>
                <a:latin typeface="Georgia"/>
              </a:rPr>
              <a:t>(avec et sans internat)</a:t>
            </a:r>
            <a:r>
              <a:rPr sz="1900" dirty="0"/>
              <a:t/>
            </a:r>
            <a:br>
              <a:rPr sz="1900" dirty="0"/>
            </a:br>
            <a:r>
              <a:rPr lang="fr-FR" sz="2000" b="1" i="1" u="none" strike="noStrike" dirty="0">
                <a:solidFill>
                  <a:schemeClr val="accent1"/>
                </a:solidFill>
                <a:effectLst/>
                <a:uFillTx/>
                <a:latin typeface="Georgia"/>
              </a:rPr>
              <a:t>= 1 vœu, 3 sous-vœux</a:t>
            </a:r>
            <a:endParaRPr lang="fr-FR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14400" indent="-228600" defTabSz="914400">
              <a:lnSpc>
                <a:spcPct val="100000"/>
              </a:lnSpc>
              <a:spcBef>
                <a:spcPts val="499"/>
              </a:spcBef>
              <a:tabLst>
                <a:tab pos="0" algn="l"/>
              </a:tabLst>
            </a:pPr>
            <a:endParaRPr lang="fr-FR" sz="19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700"/>
              </a:spcBef>
              <a:tabLst>
                <a:tab pos="0" algn="l"/>
              </a:tabLst>
            </a:pPr>
            <a:endParaRPr lang="fr-FR" sz="29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683640" y="624240"/>
            <a:ext cx="7848360" cy="990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 fontScale="90000"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Les vœux multiples:  particularités </a:t>
            </a:r>
            <a:r>
              <a:rPr sz="4400"/>
              <a:t/>
            </a:r>
            <a:br>
              <a:rPr sz="4400"/>
            </a:br>
            <a:r>
              <a:rPr lang="fr-FR" sz="44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 Sous-vœux non décomptés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71" name="Espace réservé du contenu 3"/>
          <p:cNvSpPr/>
          <p:nvPr/>
        </p:nvSpPr>
        <p:spPr>
          <a:xfrm>
            <a:off x="179640" y="1600200"/>
            <a:ext cx="8856720" cy="5068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defTabSz="914400">
              <a:lnSpc>
                <a:spcPct val="100000"/>
              </a:lnSpc>
              <a:spcBef>
                <a:spcPts val="499"/>
              </a:spcBef>
              <a:tabLst>
                <a:tab pos="0" algn="l"/>
              </a:tabLst>
            </a:pPr>
            <a:endParaRPr lang="fr-FR" sz="31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700"/>
              </a:spcBef>
              <a:tabLst>
                <a:tab pos="0" algn="l"/>
              </a:tabLst>
            </a:pPr>
            <a:endParaRPr lang="fr-FR" sz="29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2" name="ZoneTexte 4"/>
          <p:cNvSpPr/>
          <p:nvPr/>
        </p:nvSpPr>
        <p:spPr>
          <a:xfrm>
            <a:off x="179640" y="1574640"/>
            <a:ext cx="8856720" cy="4434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spcBef>
                <a:spcPts val="700"/>
              </a:spcBef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spcBef>
                <a:spcPts val="700"/>
              </a:spcBef>
              <a:buClr>
                <a:srgbClr val="2683C6"/>
              </a:buClr>
              <a:buSzPct val="60000"/>
              <a:buFont typeface="Wingdings" charset="2"/>
              <a:buChar char=""/>
            </a:pPr>
            <a:r>
              <a:rPr lang="fr-FR" sz="2000" b="1" u="sng" strike="noStrike">
                <a:solidFill>
                  <a:schemeClr val="dk1"/>
                </a:solidFill>
                <a:effectLst/>
                <a:uFillTx/>
                <a:latin typeface="Georgia"/>
              </a:rPr>
              <a:t>Formations paramédicales</a:t>
            </a:r>
            <a:r>
              <a:rPr lang="fr-FR" sz="2000" b="1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 (infirmier, orthophonie, orthoptie et audioprothésiste) 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700"/>
              </a:spcBef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Chaque regroupement d’institut à l’échelle territoriale = </a:t>
            </a:r>
            <a:r>
              <a:rPr lang="fr-FR" sz="2000" b="1" u="none" strike="noStrike">
                <a:solidFill>
                  <a:srgbClr val="0070C0"/>
                </a:solidFill>
                <a:effectLst/>
                <a:uFillTx/>
                <a:latin typeface="Georgia"/>
              </a:rPr>
              <a:t>1 vœu </a:t>
            </a: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. </a:t>
            </a:r>
            <a:r>
              <a:rPr lang="fr-FR" sz="2000" b="1" u="none" strike="noStrike">
                <a:solidFill>
                  <a:srgbClr val="0070C0"/>
                </a:solidFill>
                <a:effectLst/>
                <a:uFillTx/>
                <a:latin typeface="Georgia"/>
              </a:rPr>
              <a:t>Ss vœux non limités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700"/>
              </a:spcBef>
            </a:pPr>
            <a:r>
              <a:rPr lang="fr-FR" sz="2000" b="1" i="1" u="none" strike="noStrike">
                <a:solidFill>
                  <a:srgbClr val="FF0000"/>
                </a:solidFill>
                <a:effectLst/>
                <a:uFillTx/>
                <a:latin typeface="Georgia"/>
              </a:rPr>
              <a:t>  5 regroupements maximum par type de formation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spcBef>
                <a:spcPts val="700"/>
              </a:spcBef>
              <a:buClr>
                <a:srgbClr val="2683C6"/>
              </a:buClr>
              <a:buSzPct val="60000"/>
              <a:buFont typeface="Wingdings" charset="2"/>
              <a:buChar char=""/>
            </a:pPr>
            <a:r>
              <a:rPr lang="fr-FR" sz="2000" b="1" u="sng" strike="noStrike">
                <a:solidFill>
                  <a:schemeClr val="dk1"/>
                </a:solidFill>
                <a:effectLst/>
                <a:uFillTx/>
                <a:latin typeface="Georgia"/>
              </a:rPr>
              <a:t>Ecoles d’ingénieur et de commerce regroupées en réseaux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700"/>
              </a:spcBef>
            </a:pPr>
            <a:r>
              <a:rPr lang="fr-FR" sz="2000" b="1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       </a:t>
            </a: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 ( concours commun)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65760" defTabSz="914400">
              <a:lnSpc>
                <a:spcPct val="100000"/>
              </a:lnSpc>
              <a:spcBef>
                <a:spcPts val="601"/>
              </a:spcBef>
            </a:pPr>
            <a:r>
              <a:rPr lang="fr-FR" sz="2000" b="1" i="1" u="none" strike="noStrike">
                <a:solidFill>
                  <a:srgbClr val="0070C0"/>
                </a:solidFill>
                <a:effectLst/>
                <a:uFillTx/>
                <a:latin typeface="Georgia"/>
              </a:rPr>
              <a:t>Chaque concours commun= 1 vœu. Sous vœux (chaque école du réseau) non limités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65760" defTabSz="914400">
              <a:lnSpc>
                <a:spcPct val="100000"/>
              </a:lnSpc>
              <a:spcBef>
                <a:spcPts val="601"/>
              </a:spcBef>
            </a:pP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51600" lvl="1" indent="-285840" defTabSz="914400">
              <a:lnSpc>
                <a:spcPct val="100000"/>
              </a:lnSpc>
              <a:spcBef>
                <a:spcPts val="601"/>
              </a:spcBef>
              <a:buClr>
                <a:srgbClr val="1CADE4"/>
              </a:buClr>
              <a:buSzPct val="70000"/>
              <a:buFont typeface="Wingdings" charset="2"/>
              <a:buChar char=""/>
            </a:pPr>
            <a:r>
              <a:rPr lang="fr-FR" sz="2000" b="1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Concours commun des écoles vétérinaires </a:t>
            </a: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= </a:t>
            </a:r>
            <a:r>
              <a:rPr lang="fr-FR" sz="2000" b="1" u="none" strike="noStrike">
                <a:solidFill>
                  <a:srgbClr val="0070C0"/>
                </a:solidFill>
                <a:effectLst/>
                <a:uFillTx/>
                <a:latin typeface="Georgia"/>
              </a:rPr>
              <a:t>1 vœu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683640" y="637560"/>
            <a:ext cx="7848360" cy="990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 fontScale="90000"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 dirty="0" smtClean="0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/>
            </a:r>
            <a:br>
              <a:rPr lang="fr-FR" sz="4400" b="0" u="none" strike="noStrike" cap="all" spc="99" dirty="0" smtClean="0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</a:br>
            <a:r>
              <a:rPr lang="fr-FR" sz="4400" b="0" u="none" strike="noStrike" cap="all" spc="99" dirty="0" smtClean="0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Les </a:t>
            </a:r>
            <a:r>
              <a:rPr lang="fr-FR" sz="4400" b="0" u="none" strike="noStrike" cap="all" spc="99" dirty="0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vœux multiples: particularités </a:t>
            </a:r>
            <a:r>
              <a:rPr sz="4400" dirty="0"/>
              <a:t/>
            </a:r>
            <a:br>
              <a:rPr sz="4400" dirty="0"/>
            </a:br>
            <a:endParaRPr lang="en-US" sz="44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74" name="Espace réservé du contenu 3"/>
          <p:cNvSpPr/>
          <p:nvPr/>
        </p:nvSpPr>
        <p:spPr>
          <a:xfrm>
            <a:off x="179640" y="1600200"/>
            <a:ext cx="8856720" cy="5068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defTabSz="914400">
              <a:lnSpc>
                <a:spcPct val="100000"/>
              </a:lnSpc>
              <a:spcBef>
                <a:spcPts val="499"/>
              </a:spcBef>
              <a:tabLst>
                <a:tab pos="0" algn="l"/>
              </a:tabLst>
            </a:pPr>
            <a:endParaRPr lang="fr-FR" sz="31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700"/>
              </a:spcBef>
              <a:tabLst>
                <a:tab pos="0" algn="l"/>
              </a:tabLst>
            </a:pPr>
            <a:endParaRPr lang="fr-FR" sz="29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5" name="ZoneTexte 4"/>
          <p:cNvSpPr/>
          <p:nvPr/>
        </p:nvSpPr>
        <p:spPr>
          <a:xfrm>
            <a:off x="0" y="1422240"/>
            <a:ext cx="9036000" cy="756984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spcBef>
                <a:spcPts val="700"/>
              </a:spcBef>
            </a:pPr>
            <a:endParaRPr lang="fr-FR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51600" lvl="1" indent="-285840" defTabSz="914400">
              <a:lnSpc>
                <a:spcPct val="100000"/>
              </a:lnSpc>
              <a:spcBef>
                <a:spcPts val="601"/>
              </a:spcBef>
              <a:buClr>
                <a:srgbClr val="1CADE4"/>
              </a:buClr>
              <a:buSzPct val="70000"/>
              <a:buFont typeface="Wingdings" charset="2"/>
              <a:buChar char=""/>
            </a:pPr>
            <a:r>
              <a:rPr lang="fr-FR" b="1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Secteur de la santé : (PASS et L.AS) : </a:t>
            </a:r>
            <a:endParaRPr lang="fr-FR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08660" lvl="1" indent="-342900" defTabSz="914400">
              <a:lnSpc>
                <a:spcPct val="100000"/>
              </a:lnSpc>
              <a:spcBef>
                <a:spcPts val="601"/>
              </a:spcBef>
              <a:buClr>
                <a:srgbClr val="1CADE4"/>
              </a:buClr>
              <a:buSzPct val="70000"/>
              <a:buFont typeface="Wingdings" panose="05000000000000000000" pitchFamily="2" charset="2"/>
              <a:buChar char="v"/>
            </a:pPr>
            <a:r>
              <a:rPr lang="fr-FR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L1 et LAS dans la même mention et la même université = </a:t>
            </a:r>
            <a:r>
              <a:rPr lang="fr-FR" b="1" u="none" strike="noStrike" dirty="0">
                <a:solidFill>
                  <a:srgbClr val="0070C0"/>
                </a:solidFill>
                <a:effectLst/>
                <a:uFillTx/>
                <a:latin typeface="Georgia"/>
              </a:rPr>
              <a:t>1 vœu</a:t>
            </a:r>
            <a:endParaRPr lang="fr-FR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08660" lvl="1" indent="-342900" defTabSz="914400">
              <a:lnSpc>
                <a:spcPct val="100000"/>
              </a:lnSpc>
              <a:spcBef>
                <a:spcPts val="601"/>
              </a:spcBef>
              <a:buClr>
                <a:srgbClr val="1CADE4"/>
              </a:buClr>
              <a:buSzPct val="70000"/>
              <a:buFont typeface="Wingdings" panose="05000000000000000000" pitchFamily="2" charset="2"/>
              <a:buChar char="v"/>
            </a:pPr>
            <a:r>
              <a:rPr lang="fr-FR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PASS avec différentes options dans la même université = </a:t>
            </a:r>
            <a:r>
              <a:rPr lang="fr-FR" b="1" u="none" strike="noStrike" dirty="0">
                <a:solidFill>
                  <a:srgbClr val="0070C0"/>
                </a:solidFill>
                <a:effectLst/>
                <a:uFillTx/>
                <a:latin typeface="Georgia"/>
              </a:rPr>
              <a:t>1 vœu</a:t>
            </a:r>
            <a:endParaRPr lang="fr-FR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601"/>
              </a:spcBef>
            </a:pPr>
            <a:endParaRPr lang="fr-FR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51600" lvl="1" indent="-285840" defTabSz="914400">
              <a:lnSpc>
                <a:spcPct val="100000"/>
              </a:lnSpc>
              <a:spcBef>
                <a:spcPts val="601"/>
              </a:spcBef>
              <a:buClr>
                <a:srgbClr val="1CADE4"/>
              </a:buClr>
              <a:buSzPct val="70000"/>
              <a:buFont typeface="Wingdings" charset="2"/>
              <a:buChar char=""/>
            </a:pPr>
            <a:r>
              <a:rPr lang="fr-FR" b="1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Science Po/IEP :</a:t>
            </a:r>
            <a:endParaRPr lang="fr-FR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08660" lvl="1" indent="-342900" defTabSz="914400">
              <a:lnSpc>
                <a:spcPct val="100000"/>
              </a:lnSpc>
              <a:spcBef>
                <a:spcPts val="601"/>
              </a:spcBef>
              <a:buClr>
                <a:srgbClr val="1CADE4"/>
              </a:buClr>
              <a:buSzPct val="70000"/>
              <a:buFont typeface="Wingdings" panose="05000000000000000000" pitchFamily="2" charset="2"/>
              <a:buChar char="v"/>
            </a:pPr>
            <a:r>
              <a:rPr lang="fr-FR" b="0" u="none" strike="noStrike" dirty="0" smtClean="0">
                <a:solidFill>
                  <a:schemeClr val="dk1"/>
                </a:solidFill>
                <a:effectLst/>
                <a:uFillTx/>
                <a:latin typeface="Georgia"/>
              </a:rPr>
              <a:t>Concours </a:t>
            </a:r>
            <a:r>
              <a:rPr lang="fr-FR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commun aux 7 IEP = </a:t>
            </a:r>
            <a:r>
              <a:rPr lang="fr-FR" b="1" u="none" strike="noStrike" dirty="0">
                <a:solidFill>
                  <a:srgbClr val="0070C0"/>
                </a:solidFill>
                <a:effectLst/>
                <a:uFillTx/>
                <a:latin typeface="Georgia"/>
              </a:rPr>
              <a:t>1 vœu</a:t>
            </a:r>
            <a:endParaRPr lang="fr-FR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08660" lvl="1" indent="-342900" defTabSz="914400">
              <a:lnSpc>
                <a:spcPct val="100000"/>
              </a:lnSpc>
              <a:spcBef>
                <a:spcPts val="601"/>
              </a:spcBef>
              <a:buClr>
                <a:srgbClr val="1CADE4"/>
              </a:buClr>
              <a:buSzPct val="70000"/>
              <a:buFont typeface="Wingdings" panose="05000000000000000000" pitchFamily="2" charset="2"/>
              <a:buChar char="v"/>
            </a:pPr>
            <a:r>
              <a:rPr lang="fr-FR" b="0" u="none" strike="noStrike" dirty="0" smtClean="0">
                <a:solidFill>
                  <a:schemeClr val="dk1"/>
                </a:solidFill>
                <a:effectLst/>
                <a:uFillTx/>
                <a:latin typeface="Georgia"/>
              </a:rPr>
              <a:t>Paris </a:t>
            </a:r>
            <a:r>
              <a:rPr lang="fr-FR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= </a:t>
            </a:r>
            <a:r>
              <a:rPr lang="fr-FR" b="1" u="none" strike="noStrike" dirty="0">
                <a:solidFill>
                  <a:srgbClr val="0070C0"/>
                </a:solidFill>
                <a:effectLst/>
                <a:uFillTx/>
                <a:latin typeface="Georgia"/>
              </a:rPr>
              <a:t>1 vœu</a:t>
            </a:r>
            <a:endParaRPr lang="fr-FR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08660" lvl="1" indent="-342900" defTabSz="914400">
              <a:lnSpc>
                <a:spcPct val="100000"/>
              </a:lnSpc>
              <a:spcBef>
                <a:spcPts val="601"/>
              </a:spcBef>
              <a:buClr>
                <a:srgbClr val="1CADE4"/>
              </a:buClr>
              <a:buSzPct val="70000"/>
              <a:buFont typeface="Wingdings" panose="05000000000000000000" pitchFamily="2" charset="2"/>
              <a:buChar char="v"/>
            </a:pPr>
            <a:r>
              <a:rPr lang="fr-FR" b="0" u="none" strike="noStrike" dirty="0" smtClean="0">
                <a:solidFill>
                  <a:schemeClr val="dk1"/>
                </a:solidFill>
                <a:effectLst/>
                <a:uFillTx/>
                <a:latin typeface="Georgia"/>
              </a:rPr>
              <a:t>Bordeaux </a:t>
            </a:r>
            <a:r>
              <a:rPr lang="fr-FR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= </a:t>
            </a:r>
            <a:r>
              <a:rPr lang="fr-FR" b="1" u="none" strike="noStrike" dirty="0">
                <a:solidFill>
                  <a:srgbClr val="0070C0"/>
                </a:solidFill>
                <a:effectLst/>
                <a:uFillTx/>
                <a:latin typeface="Georgia"/>
              </a:rPr>
              <a:t>1 </a:t>
            </a:r>
            <a:r>
              <a:rPr lang="fr-FR" b="1" u="none" strike="noStrike" dirty="0" smtClean="0">
                <a:solidFill>
                  <a:srgbClr val="0070C0"/>
                </a:solidFill>
                <a:effectLst/>
                <a:uFillTx/>
                <a:latin typeface="Georgia"/>
              </a:rPr>
              <a:t>vœu</a:t>
            </a:r>
            <a:endParaRPr lang="fr-FR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08660" lvl="1" indent="-342900">
              <a:spcBef>
                <a:spcPts val="601"/>
              </a:spcBef>
              <a:buClr>
                <a:srgbClr val="1CADE4"/>
              </a:buClr>
              <a:buSzPct val="70000"/>
              <a:buFont typeface="Wingdings" panose="05000000000000000000" pitchFamily="2" charset="2"/>
              <a:buChar char="v"/>
            </a:pPr>
            <a:r>
              <a:rPr lang="fr-FR" dirty="0">
                <a:solidFill>
                  <a:schemeClr val="dk1"/>
                </a:solidFill>
                <a:latin typeface="Georgia"/>
              </a:rPr>
              <a:t> Grenoble  </a:t>
            </a:r>
            <a:r>
              <a:rPr lang="fr-FR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= </a:t>
            </a:r>
            <a:r>
              <a:rPr lang="fr-FR" b="1" u="none" strike="noStrike" dirty="0" smtClean="0">
                <a:solidFill>
                  <a:srgbClr val="0070C0"/>
                </a:solidFill>
                <a:effectLst/>
                <a:uFillTx/>
                <a:latin typeface="Georgia"/>
              </a:rPr>
              <a:t>1 vœu</a:t>
            </a:r>
          </a:p>
          <a:p>
            <a:pPr marL="708660" lvl="1" indent="-342900">
              <a:spcBef>
                <a:spcPts val="601"/>
              </a:spcBef>
              <a:buClr>
                <a:srgbClr val="1CADE4"/>
              </a:buClr>
              <a:buSzPct val="70000"/>
              <a:buFont typeface="Wingdings" panose="05000000000000000000" pitchFamily="2" charset="2"/>
              <a:buChar char="v"/>
            </a:pPr>
            <a:r>
              <a:rPr lang="fr-FR" dirty="0" smtClean="0">
                <a:solidFill>
                  <a:schemeClr val="dk1"/>
                </a:solidFill>
                <a:latin typeface="Georgia"/>
              </a:rPr>
              <a:t> Fontainebleau = </a:t>
            </a:r>
            <a:r>
              <a:rPr lang="fr-FR" b="1" dirty="0">
                <a:solidFill>
                  <a:srgbClr val="0070C0"/>
                </a:solidFill>
                <a:latin typeface="Georgia"/>
              </a:rPr>
              <a:t>1 </a:t>
            </a:r>
            <a:r>
              <a:rPr lang="fr-FR" b="1" dirty="0" smtClean="0">
                <a:solidFill>
                  <a:srgbClr val="0070C0"/>
                </a:solidFill>
                <a:latin typeface="Georgia"/>
              </a:rPr>
              <a:t>vœu</a:t>
            </a:r>
          </a:p>
          <a:p>
            <a:pPr marL="365760" lvl="1">
              <a:spcBef>
                <a:spcPts val="601"/>
              </a:spcBef>
              <a:buClr>
                <a:srgbClr val="1CADE4"/>
              </a:buClr>
              <a:buSzPct val="70000"/>
            </a:pPr>
            <a:endParaRPr lang="fr-FR" b="1" dirty="0" smtClean="0">
              <a:solidFill>
                <a:srgbClr val="0070C0"/>
              </a:solidFill>
              <a:latin typeface="Georgia"/>
            </a:endParaRPr>
          </a:p>
          <a:p>
            <a:pPr marL="708660" lvl="1" indent="-342900">
              <a:spcBef>
                <a:spcPts val="601"/>
              </a:spcBef>
              <a:buClr>
                <a:srgbClr val="1CADE4"/>
              </a:buClr>
              <a:buSzPct val="70000"/>
              <a:buFont typeface="Wingdings" panose="05000000000000000000" pitchFamily="2" charset="2"/>
              <a:buChar char="ü"/>
            </a:pPr>
            <a:r>
              <a:rPr lang="fr-FR" b="1" dirty="0" smtClean="0">
                <a:solidFill>
                  <a:schemeClr val="dk1"/>
                </a:solidFill>
                <a:latin typeface="Georgia"/>
              </a:rPr>
              <a:t>Professorat des écoles: </a:t>
            </a:r>
          </a:p>
          <a:p>
            <a:pPr marL="651510" lvl="1" indent="-285750">
              <a:spcBef>
                <a:spcPts val="601"/>
              </a:spcBef>
              <a:buClr>
                <a:srgbClr val="1CADE4"/>
              </a:buClr>
              <a:buSzPct val="70000"/>
              <a:buFont typeface="Wingdings" panose="05000000000000000000" pitchFamily="2" charset="2"/>
              <a:buChar char="v"/>
            </a:pPr>
            <a:r>
              <a:rPr lang="fr-FR" dirty="0" smtClean="0">
                <a:solidFill>
                  <a:schemeClr val="dk1"/>
                </a:solidFill>
                <a:latin typeface="Georgia"/>
              </a:rPr>
              <a:t>Licence PE INSPE </a:t>
            </a:r>
            <a:r>
              <a:rPr lang="fr-FR" b="1" dirty="0" smtClean="0">
                <a:solidFill>
                  <a:schemeClr val="dk1"/>
                </a:solidFill>
                <a:latin typeface="Georgia"/>
              </a:rPr>
              <a:t>= </a:t>
            </a:r>
            <a:r>
              <a:rPr lang="fr-FR" b="1" dirty="0">
                <a:solidFill>
                  <a:srgbClr val="0070C0"/>
                </a:solidFill>
                <a:latin typeface="Georgia"/>
              </a:rPr>
              <a:t>1 </a:t>
            </a:r>
            <a:r>
              <a:rPr lang="fr-FR" b="1" dirty="0" smtClean="0">
                <a:solidFill>
                  <a:srgbClr val="0070C0"/>
                </a:solidFill>
                <a:latin typeface="Georgia"/>
              </a:rPr>
              <a:t>vœu (8 sites sur l’académie)</a:t>
            </a:r>
          </a:p>
          <a:p>
            <a:pPr marL="651510" lvl="1" indent="-285750">
              <a:spcBef>
                <a:spcPts val="601"/>
              </a:spcBef>
              <a:buClr>
                <a:srgbClr val="1CADE4"/>
              </a:buClr>
              <a:buSzPct val="70000"/>
              <a:buFont typeface="Wingdings" panose="05000000000000000000" pitchFamily="2" charset="2"/>
              <a:buChar char="v"/>
            </a:pPr>
            <a:r>
              <a:rPr lang="fr-FR" dirty="0">
                <a:solidFill>
                  <a:schemeClr val="dk1"/>
                </a:solidFill>
                <a:latin typeface="Georgia"/>
              </a:rPr>
              <a:t>Licence </a:t>
            </a:r>
            <a:r>
              <a:rPr lang="fr-FR" dirty="0" smtClean="0">
                <a:solidFill>
                  <a:schemeClr val="dk1"/>
                </a:solidFill>
                <a:latin typeface="Georgia"/>
              </a:rPr>
              <a:t>PE université de Toulouse </a:t>
            </a:r>
            <a:r>
              <a:rPr lang="fr-FR" b="1" dirty="0" smtClean="0">
                <a:solidFill>
                  <a:schemeClr val="dk1"/>
                </a:solidFill>
                <a:latin typeface="Georgia"/>
              </a:rPr>
              <a:t>= </a:t>
            </a:r>
            <a:r>
              <a:rPr lang="fr-FR" b="1" dirty="0" smtClean="0">
                <a:solidFill>
                  <a:srgbClr val="0070C0"/>
                </a:solidFill>
                <a:latin typeface="Georgia"/>
              </a:rPr>
              <a:t>1 </a:t>
            </a:r>
            <a:r>
              <a:rPr lang="fr-FR" b="1" dirty="0">
                <a:solidFill>
                  <a:srgbClr val="0070C0"/>
                </a:solidFill>
                <a:latin typeface="Georgia"/>
              </a:rPr>
              <a:t>vœu</a:t>
            </a:r>
          </a:p>
          <a:p>
            <a:pPr marL="651510" lvl="1" indent="-285750">
              <a:spcBef>
                <a:spcPts val="601"/>
              </a:spcBef>
              <a:buClr>
                <a:srgbClr val="1CADE4"/>
              </a:buClr>
              <a:buSzPct val="70000"/>
              <a:buFont typeface="Wingdings" panose="05000000000000000000" pitchFamily="2" charset="2"/>
              <a:buChar char="v"/>
            </a:pPr>
            <a:endParaRPr lang="fr-FR" b="1" dirty="0">
              <a:solidFill>
                <a:srgbClr val="0070C0"/>
              </a:solidFill>
              <a:latin typeface="Georgia"/>
            </a:endParaRPr>
          </a:p>
          <a:p>
            <a:pPr marL="651510" lvl="1" indent="-285750">
              <a:spcBef>
                <a:spcPts val="601"/>
              </a:spcBef>
              <a:buClr>
                <a:srgbClr val="1CADE4"/>
              </a:buClr>
              <a:buSzPct val="70000"/>
              <a:buFont typeface="Wingdings" panose="05000000000000000000" pitchFamily="2" charset="2"/>
              <a:buChar char="v"/>
            </a:pPr>
            <a:endParaRPr lang="fr-FR" b="1" dirty="0">
              <a:solidFill>
                <a:srgbClr val="0070C0"/>
              </a:solidFill>
              <a:latin typeface="Georgia"/>
            </a:endParaRPr>
          </a:p>
          <a:p>
            <a:pPr marL="708660" lvl="1" indent="-342900">
              <a:spcBef>
                <a:spcPts val="601"/>
              </a:spcBef>
              <a:buClr>
                <a:srgbClr val="1CADE4"/>
              </a:buClr>
              <a:buSzPct val="70000"/>
              <a:buFont typeface="Wingdings" panose="05000000000000000000" pitchFamily="2" charset="2"/>
              <a:buChar char="v"/>
            </a:pPr>
            <a:endParaRPr lang="fr-FR" sz="2000" b="1" u="none" strike="noStrike" dirty="0" smtClean="0">
              <a:solidFill>
                <a:srgbClr val="0070C0"/>
              </a:solidFill>
              <a:effectLst/>
              <a:uFillTx/>
              <a:latin typeface="Georgia"/>
            </a:endParaRPr>
          </a:p>
          <a:p>
            <a:pPr marL="365760" lvl="1" defTabSz="914400">
              <a:lnSpc>
                <a:spcPct val="100000"/>
              </a:lnSpc>
              <a:spcBef>
                <a:spcPts val="601"/>
              </a:spcBef>
              <a:buClr>
                <a:srgbClr val="1CADE4"/>
              </a:buClr>
              <a:buSzPct val="70000"/>
            </a:pPr>
            <a:endParaRPr lang="fr-FR" sz="2000" b="1" u="none" strike="noStrike" dirty="0" smtClean="0">
              <a:solidFill>
                <a:srgbClr val="0070C0"/>
              </a:solidFill>
              <a:effectLst/>
              <a:uFillTx/>
              <a:latin typeface="Georgia"/>
            </a:endParaRPr>
          </a:p>
          <a:p>
            <a:pPr marL="708840" lvl="1" indent="-343080" defTabSz="914400">
              <a:lnSpc>
                <a:spcPct val="100000"/>
              </a:lnSpc>
              <a:spcBef>
                <a:spcPts val="601"/>
              </a:spcBef>
              <a:buClr>
                <a:srgbClr val="1CADE4"/>
              </a:buClr>
              <a:buSzPct val="70000"/>
              <a:buFont typeface="Wingdings" charset="2"/>
              <a:buChar char="-"/>
            </a:pPr>
            <a:endParaRPr lang="fr-FR" sz="2000" b="1" u="none" strike="noStrike" dirty="0" smtClean="0">
              <a:solidFill>
                <a:srgbClr val="0070C0"/>
              </a:solidFill>
              <a:effectLst/>
              <a:uFillTx/>
              <a:latin typeface="Georgia"/>
            </a:endParaRPr>
          </a:p>
          <a:p>
            <a:pPr marL="365760" lvl="1" defTabSz="914400">
              <a:lnSpc>
                <a:spcPct val="100000"/>
              </a:lnSpc>
              <a:spcBef>
                <a:spcPts val="601"/>
              </a:spcBef>
              <a:buClr>
                <a:srgbClr val="1CADE4"/>
              </a:buClr>
              <a:buSzPct val="70000"/>
            </a:pPr>
            <a:endParaRPr lang="fr-FR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755640" y="752760"/>
            <a:ext cx="8152920" cy="990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-15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Etape 2 : Finalisation des vœux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79" name="Espace réservé du contenu 4"/>
          <p:cNvSpPr/>
          <p:nvPr/>
        </p:nvSpPr>
        <p:spPr>
          <a:xfrm>
            <a:off x="587520" y="1917000"/>
            <a:ext cx="8152920" cy="4538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320040" indent="-320040" defTabSz="914400">
              <a:lnSpc>
                <a:spcPct val="100000"/>
              </a:lnSpc>
              <a:spcAft>
                <a:spcPts val="2401"/>
              </a:spcAft>
              <a:tabLst>
                <a:tab pos="0" algn="l"/>
              </a:tabLst>
            </a:pPr>
            <a:r>
              <a:rPr lang="fr-FR" sz="2900" b="1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 Jusqu’au 1er avril</a:t>
            </a:r>
            <a:endParaRPr lang="fr-FR" sz="29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0080" lvl="1" indent="-274320" defTabSz="914400">
              <a:lnSpc>
                <a:spcPct val="100000"/>
              </a:lnSpc>
              <a:spcAft>
                <a:spcPts val="2401"/>
              </a:spcAft>
              <a:buClr>
                <a:srgbClr val="1CADE4"/>
              </a:buClr>
              <a:buSzPct val="70000"/>
              <a:buFont typeface="Wingdings 2" charset="2"/>
              <a:buChar char=""/>
              <a:tabLst>
                <a:tab pos="0" algn="l"/>
              </a:tabLst>
            </a:pPr>
            <a:r>
              <a:rPr lang="fr-FR" sz="2600" b="1" u="none" strike="noStrike">
                <a:solidFill>
                  <a:srgbClr val="FF0000"/>
                </a:solidFill>
                <a:effectLst/>
                <a:uFillTx/>
                <a:latin typeface="Georgia"/>
              </a:rPr>
              <a:t>Compléter</a:t>
            </a:r>
            <a:r>
              <a:rPr lang="fr-FR" sz="2600" b="1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 </a:t>
            </a:r>
            <a:r>
              <a:rPr lang="fr-FR" sz="26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chaque candidature</a:t>
            </a:r>
            <a:endParaRPr lang="fr-FR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14400" lvl="2" indent="-228600" defTabSz="914400">
              <a:lnSpc>
                <a:spcPct val="100000"/>
              </a:lnSpc>
              <a:spcAft>
                <a:spcPts val="1199"/>
              </a:spcAft>
              <a:buClr>
                <a:srgbClr val="2683C6"/>
              </a:buClr>
              <a:buSzPct val="75000"/>
              <a:buFont typeface="Wingdings" charset="2"/>
              <a:buChar char=""/>
              <a:tabLst>
                <a:tab pos="0" algn="l"/>
              </a:tabLst>
            </a:pPr>
            <a:r>
              <a:rPr lang="fr-FR" sz="23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Motiver son projet de formation en quelques lignes, pour chaque vœu</a:t>
            </a:r>
            <a:endParaRPr lang="fr-FR" sz="23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14400" lvl="2" indent="-228600" defTabSz="914400">
              <a:lnSpc>
                <a:spcPct val="100000"/>
              </a:lnSpc>
              <a:spcAft>
                <a:spcPts val="1199"/>
              </a:spcAft>
              <a:buClr>
                <a:srgbClr val="2683C6"/>
              </a:buClr>
              <a:buSzPct val="75000"/>
              <a:buFont typeface="Wingdings" charset="2"/>
              <a:buChar char=""/>
              <a:tabLst>
                <a:tab pos="0" algn="l"/>
              </a:tabLst>
            </a:pPr>
            <a:r>
              <a:rPr lang="fr-FR" sz="23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Possibilité de compléter la rubrique « Activités et centres d’intérêts »</a:t>
            </a:r>
            <a:endParaRPr lang="fr-FR" sz="23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14400" lvl="2" indent="-228600" defTabSz="914400">
              <a:lnSpc>
                <a:spcPct val="100000"/>
              </a:lnSpc>
              <a:spcAft>
                <a:spcPts val="2401"/>
              </a:spcAft>
              <a:buClr>
                <a:srgbClr val="2683C6"/>
              </a:buClr>
              <a:buSzPct val="75000"/>
              <a:buFont typeface="Wingdings" charset="2"/>
              <a:buChar char=""/>
              <a:tabLst>
                <a:tab pos="0" algn="l"/>
              </a:tabLst>
            </a:pPr>
            <a:r>
              <a:rPr lang="fr-FR" sz="23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Fournir les documents demandés</a:t>
            </a:r>
            <a:endParaRPr lang="fr-FR" sz="23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0080" lvl="1" indent="-274320" defTabSz="914400">
              <a:lnSpc>
                <a:spcPct val="100000"/>
              </a:lnSpc>
              <a:spcAft>
                <a:spcPts val="2401"/>
              </a:spcAft>
              <a:buClr>
                <a:srgbClr val="1CADE4"/>
              </a:buClr>
              <a:buSzPct val="70000"/>
              <a:buFont typeface="Wingdings 2" charset="2"/>
              <a:buChar char=""/>
              <a:tabLst>
                <a:tab pos="0" algn="l"/>
              </a:tabLst>
            </a:pPr>
            <a:r>
              <a:rPr lang="fr-FR" sz="2600" b="1" u="none" strike="noStrike">
                <a:solidFill>
                  <a:srgbClr val="FF0000"/>
                </a:solidFill>
                <a:effectLst/>
                <a:uFillTx/>
                <a:latin typeface="Georgia"/>
              </a:rPr>
              <a:t>Confirmer</a:t>
            </a:r>
            <a:r>
              <a:rPr lang="fr-FR" sz="2600" b="1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 </a:t>
            </a:r>
            <a:r>
              <a:rPr lang="fr-FR" sz="26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chacun de ses vœux</a:t>
            </a:r>
            <a:endParaRPr lang="fr-FR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80" name="Picture 3"/>
          <p:cNvPicPr/>
          <p:nvPr/>
        </p:nvPicPr>
        <p:blipFill>
          <a:blip r:embed="rId2"/>
          <a:stretch/>
        </p:blipFill>
        <p:spPr>
          <a:xfrm>
            <a:off x="6169680" y="5142960"/>
            <a:ext cx="2973960" cy="14860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611640" y="604800"/>
            <a:ext cx="8152920" cy="990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 fontScale="92500"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"/>
              </a:rPr>
              <a:t>DOSSIER: ce qui est examiné 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437400" y="1628640"/>
            <a:ext cx="7881480" cy="459864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rmAutofit fontScale="77500" lnSpcReduction="20000"/>
          </a:bodyPr>
          <a:lstStyle/>
          <a:p>
            <a:pPr indent="0" defTabSz="34308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endParaRPr lang="en-US" sz="3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33200" indent="-133200" defTabSz="343080">
              <a:lnSpc>
                <a:spcPct val="100000"/>
              </a:lnSpc>
              <a:spcBef>
                <a:spcPts val="641"/>
              </a:spcBef>
              <a:buSzPct val="100000"/>
              <a:buBlip>
                <a:blip r:embed="rId2"/>
              </a:buBlip>
              <a:tabLst>
                <a:tab pos="0" algn="l"/>
              </a:tabLst>
            </a:pP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les notes de 1ère et terminale, les notes des épreuves anticipées.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34308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endParaRPr lang="en-US" sz="3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33200" indent="-133200" defTabSz="343080">
              <a:lnSpc>
                <a:spcPct val="100000"/>
              </a:lnSpc>
              <a:spcBef>
                <a:spcPts val="641"/>
              </a:spcBef>
              <a:buSzPct val="100000"/>
              <a:buBlip>
                <a:blip r:embed="rId2"/>
              </a:buBlip>
              <a:tabLst>
                <a:tab pos="0" algn="l"/>
              </a:tabLst>
            </a:pP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 la fiche Avenir transmise par le lycée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34308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endParaRPr lang="en-US" sz="3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33200" indent="-133200" defTabSz="343080">
              <a:lnSpc>
                <a:spcPct val="100000"/>
              </a:lnSpc>
              <a:spcBef>
                <a:spcPts val="641"/>
              </a:spcBef>
              <a:buSzPct val="100000"/>
              <a:buBlip>
                <a:blip r:embed="rId2"/>
              </a:buBlip>
              <a:tabLst>
                <a:tab pos="0" algn="l"/>
              </a:tabLst>
            </a:pP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 le projet de formation motivé par l’élève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34308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endParaRPr lang="en-US" sz="3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33200" indent="-133200" defTabSz="343080">
              <a:lnSpc>
                <a:spcPct val="100000"/>
              </a:lnSpc>
              <a:spcBef>
                <a:spcPts val="641"/>
              </a:spcBef>
              <a:buSzPct val="100000"/>
              <a:buBlip>
                <a:blip r:embed="rId2"/>
              </a:buBlip>
              <a:tabLst>
                <a:tab pos="0" algn="l"/>
              </a:tabLst>
            </a:pP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 la rubrique « activités et centres d’intérêts »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34308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endParaRPr lang="en-US" sz="3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33200" indent="-133200" defTabSz="343080">
              <a:lnSpc>
                <a:spcPct val="100000"/>
              </a:lnSpc>
              <a:spcBef>
                <a:spcPts val="641"/>
              </a:spcBef>
              <a:buSzPct val="100000"/>
              <a:buBlip>
                <a:blip r:embed="rId2"/>
              </a:buBlip>
              <a:tabLst>
                <a:tab pos="0" algn="l"/>
              </a:tabLst>
            </a:pP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 les autres éléments éventuellement demandés par certaines formations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755640" y="361800"/>
            <a:ext cx="8115840" cy="96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rebuchet MS"/>
              </a:rPr>
              <a:t>La fiche Avenir 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sldNum" idx="57"/>
          </p:nvPr>
        </p:nvSpPr>
        <p:spPr>
          <a:xfrm>
            <a:off x="8132760" y="6146640"/>
            <a:ext cx="45036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343080">
              <a:lnSpc>
                <a:spcPct val="100000"/>
              </a:lnSpc>
              <a:buNone/>
              <a:defRPr lang="fr-FR" sz="1000" b="0" u="none" strike="noStrike">
                <a:solidFill>
                  <a:srgbClr val="FFFFFF"/>
                </a:solidFill>
                <a:effectLst/>
                <a:uFillTx/>
                <a:latin typeface="Calibri"/>
              </a:defRPr>
            </a:lvl1pPr>
          </a:lstStyle>
          <a:p>
            <a:pPr indent="0" defTabSz="343080">
              <a:lnSpc>
                <a:spcPct val="100000"/>
              </a:lnSpc>
              <a:buNone/>
            </a:pPr>
            <a:fld id="{833AA4E1-D262-4CB7-8A75-FDE29BF257D1}" type="slidenum">
              <a:rPr lang="fr-FR" sz="1000" b="0" u="none" strike="noStrike">
                <a:solidFill>
                  <a:srgbClr val="FFFFFF"/>
                </a:solidFill>
                <a:effectLst/>
                <a:uFillTx/>
                <a:latin typeface="Calibri"/>
              </a:rPr>
              <a:t>15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graphicFrame>
        <p:nvGraphicFramePr>
          <p:cNvPr id="2" name="Diagram1"/>
          <p:cNvGraphicFramePr/>
          <p:nvPr>
            <p:extLst>
              <p:ext uri="{D42A27DB-BD31-4B8C-83A1-F6EECF244321}">
                <p14:modId xmlns:p14="http://schemas.microsoft.com/office/powerpoint/2010/main" val="4211283899"/>
              </p:ext>
            </p:extLst>
          </p:nvPr>
        </p:nvGraphicFramePr>
        <p:xfrm>
          <a:off x="129600" y="1326960"/>
          <a:ext cx="8624160" cy="5153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702191" y="6480000"/>
            <a:ext cx="6766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2">
                    <a:lumMod val="50000"/>
                  </a:schemeClr>
                </a:solidFill>
              </a:rPr>
              <a:t>Consultable à partir du 2 Juin</a:t>
            </a:r>
            <a:endParaRPr lang="fr-FR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707400" y="866160"/>
            <a:ext cx="8423640" cy="71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2800" b="0" u="none" strike="noStrike" cap="all" spc="99">
                <a:solidFill>
                  <a:schemeClr val="dk2"/>
                </a:solidFill>
                <a:effectLst/>
                <a:uFillTx/>
                <a:latin typeface="Tw Cen MT Condensed"/>
              </a:rPr>
              <a:t>Le projet de formation motivé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/>
          </p:nvPr>
        </p:nvSpPr>
        <p:spPr>
          <a:xfrm>
            <a:off x="252000" y="2211840"/>
            <a:ext cx="8513640" cy="350856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rmAutofit lnSpcReduction="9999"/>
          </a:bodyPr>
          <a:lstStyle/>
          <a:p>
            <a:pPr marL="285840" indent="-285840" defTabSz="91440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EC130E"/>
              </a:buClr>
              <a:buFont typeface="Arial"/>
              <a:buChar char="•"/>
            </a:pPr>
            <a:r>
              <a:rPr lang="fr-FR" sz="2200" b="1" u="none" strike="noStrike" dirty="0">
                <a:solidFill>
                  <a:schemeClr val="lt1"/>
                </a:solidFill>
                <a:effectLst/>
                <a:highlight>
                  <a:srgbClr val="0000FF"/>
                </a:highlight>
                <a:uFillTx/>
                <a:latin typeface="Tw Cen MT"/>
              </a:rPr>
              <a:t>Faire connaître sa motivation, sa connaissance et sa compréhension de la formation demandée et son intérêt pour celle-ci ainsi que son projet </a:t>
            </a:r>
            <a:endParaRPr lang="en-US" sz="22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91440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None/>
              <a:tabLst>
                <a:tab pos="0" algn="l"/>
              </a:tabLst>
            </a:pPr>
            <a:endParaRPr lang="en-US" sz="22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85840" indent="-285840" defTabSz="91440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200" b="1" u="none" strike="noStrike" dirty="0">
                <a:solidFill>
                  <a:schemeClr val="lt1"/>
                </a:solidFill>
                <a:effectLst/>
                <a:highlight>
                  <a:srgbClr val="0000FF"/>
                </a:highlight>
                <a:uFillTx/>
                <a:latin typeface="Tw Cen MT"/>
              </a:rPr>
              <a:t>Le projet de formation motivé</a:t>
            </a:r>
            <a:r>
              <a:rPr lang="fr-FR" sz="2200" b="0" u="none" strike="noStrike" dirty="0">
                <a:solidFill>
                  <a:schemeClr val="dk1"/>
                </a:solidFill>
                <a:effectLst/>
                <a:uFillTx/>
                <a:latin typeface="Tw Cen MT"/>
              </a:rPr>
              <a:t> est personnel. Soigner l’orthographe et le style, éviter les copier-coller ou les emprunts de formules toutes faites ou </a:t>
            </a:r>
            <a:r>
              <a:rPr lang="fr-FR" sz="2200" b="0" u="none" strike="noStrike" dirty="0" smtClean="0">
                <a:solidFill>
                  <a:schemeClr val="dk1"/>
                </a:solidFill>
                <a:effectLst/>
                <a:uFillTx/>
                <a:latin typeface="Tw Cen MT"/>
              </a:rPr>
              <a:t>le recours à l’IA.</a:t>
            </a:r>
            <a:endParaRPr lang="en-US" sz="22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85840" indent="-285840" defTabSz="91440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200" b="0" u="none" strike="noStrike" dirty="0">
                <a:solidFill>
                  <a:schemeClr val="dk1"/>
                </a:solidFill>
                <a:effectLst/>
                <a:uFillTx/>
                <a:latin typeface="Tw Cen MT"/>
              </a:rPr>
              <a:t>Une aide à la rédaction est jointe dans le dossier.  </a:t>
            </a:r>
            <a:endParaRPr lang="en-US" sz="22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91440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None/>
              <a:tabLst>
                <a:tab pos="0" algn="l"/>
              </a:tabLst>
            </a:pPr>
            <a:endParaRPr lang="en-US" sz="11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611640" y="952200"/>
            <a:ext cx="8423640" cy="71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2800" b="0" u="none" strike="noStrike" cap="all" spc="99">
                <a:solidFill>
                  <a:schemeClr val="dk2"/>
                </a:solidFill>
                <a:effectLst/>
                <a:uFillTx/>
                <a:latin typeface="Tw Cen MT Condensed"/>
              </a:rPr>
              <a:t>La rubrique « Activités et centre d’intérêts » 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/>
          </p:nvPr>
        </p:nvSpPr>
        <p:spPr>
          <a:xfrm>
            <a:off x="362520" y="1917000"/>
            <a:ext cx="8423640" cy="349092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marL="91440" indent="-91440" defTabSz="91440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Arial"/>
              <a:buChar char=" "/>
            </a:pPr>
            <a:r>
              <a:rPr lang="fr-FR" sz="2400" b="1" u="none" strike="noStrike">
                <a:solidFill>
                  <a:schemeClr val="lt1"/>
                </a:solidFill>
                <a:effectLst/>
                <a:highlight>
                  <a:srgbClr val="0000FF"/>
                </a:highlight>
                <a:uFillTx/>
                <a:latin typeface="Tw Cen MT"/>
              </a:rPr>
              <a:t>Rubrique facultative mais importante où le candidat doit faire ressortir: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85840" indent="-285840" defTabSz="91440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EC130E"/>
              </a:buClr>
              <a:buFont typeface="Arial"/>
              <a:buChar char="•"/>
            </a:pPr>
            <a:r>
              <a:rPr lang="fr-FR" sz="240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 Les activités extra-scolaires, stages / job, pratiques culturelles ou sportives…)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91440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None/>
              <a:tabLst>
                <a:tab pos="0" algn="l"/>
              </a:tabLst>
            </a:pPr>
            <a:r>
              <a:rPr lang="fr-FR" sz="2400" b="0" u="none" strike="noStrike">
                <a:solidFill>
                  <a:srgbClr val="FF0000"/>
                </a:solidFill>
                <a:effectLst/>
                <a:uFillTx/>
                <a:latin typeface="Tw Cen MT"/>
              </a:rPr>
              <a:t>     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285840" indent="-285840" defTabSz="91440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EC130E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40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Ses </a:t>
            </a:r>
            <a:r>
              <a:rPr lang="fr-FR" sz="2400" b="1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engagements </a:t>
            </a:r>
            <a:r>
              <a:rPr lang="fr-FR" sz="2400" b="0" u="none" strike="noStrike">
                <a:solidFill>
                  <a:schemeClr val="dk2">
                    <a:lumMod val="75000"/>
                  </a:schemeClr>
                </a:solidFill>
                <a:effectLst/>
                <a:uFillTx/>
                <a:latin typeface="Tw Cen MT"/>
              </a:rPr>
              <a:t>: vie lycéenne, engagement associatif, service civique ou SNU, cordées de la réussite, etc…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91440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None/>
              <a:tabLst>
                <a:tab pos="0" algn="l"/>
              </a:tabLst>
            </a:pPr>
            <a:endParaRPr lang="en-US" sz="18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91440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None/>
              <a:tabLst>
                <a:tab pos="0" algn="l"/>
              </a:tabLst>
            </a:pPr>
            <a:endParaRPr lang="en-US" sz="105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sldNum" idx="58"/>
          </p:nvPr>
        </p:nvSpPr>
        <p:spPr>
          <a:xfrm>
            <a:off x="759636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>
              <a:buNone/>
            </a:pPr>
            <a:endParaRPr lang="en-US" sz="1600" b="0" u="none" strike="noStrike">
              <a:solidFill>
                <a:schemeClr val="dk1"/>
              </a:solidFill>
              <a:effectLst/>
              <a:uFillTx/>
              <a:latin typeface="Tw Cen MT Condensed"/>
            </a:endParaRPr>
          </a:p>
        </p:txBody>
      </p:sp>
      <p:sp>
        <p:nvSpPr>
          <p:cNvPr id="190" name="Rectangle à coins arrondis 6"/>
          <p:cNvSpPr/>
          <p:nvPr/>
        </p:nvSpPr>
        <p:spPr>
          <a:xfrm>
            <a:off x="288000" y="5534280"/>
            <a:ext cx="8478000" cy="843120"/>
          </a:xfrm>
          <a:prstGeom prst="roundRect">
            <a:avLst>
              <a:gd name="adj" fmla="val 16667"/>
            </a:avLst>
          </a:prstGeom>
          <a:solidFill>
            <a:srgbClr val="A558A0"/>
          </a:solidFill>
          <a:ln>
            <a:noFill/>
          </a:ln>
          <a:effectLst>
            <a:outerShdw blurRad="50760" dist="37674" dir="2700000" algn="tl" rotWithShape="0">
              <a:srgbClr val="000000">
                <a:alpha val="5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457200">
              <a:lnSpc>
                <a:spcPct val="100000"/>
              </a:lnSpc>
            </a:pPr>
            <a:r>
              <a:rPr lang="fr-FR" sz="1800" b="0" u="none" strike="noStrike">
                <a:solidFill>
                  <a:schemeClr val="lt1"/>
                </a:solidFill>
                <a:effectLst/>
                <a:uFillTx/>
                <a:latin typeface="Tw Cen MT"/>
              </a:rPr>
              <a:t>Un atout pour se démarquer, parler davantage de soi et mettre en avant des qualités, des compétences ou des expériences qui ne transparaissent pas dans les bulletins scolaires</a:t>
            </a:r>
            <a:endParaRPr lang="fr-FR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653940" y="986580"/>
            <a:ext cx="8423640" cy="655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3200" b="0" u="none" strike="noStrike" cap="all" spc="99" dirty="0"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Tw Cen MT Condensed"/>
              </a:rPr>
              <a:t>Rappel  : </a:t>
            </a:r>
            <a:r>
              <a:rPr lang="fr-FR" sz="3200" b="0" u="none" strike="noStrike" cap="all" spc="99" dirty="0" err="1"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Tw Cen MT Condensed"/>
              </a:rPr>
              <a:t>Parcoursup</a:t>
            </a:r>
            <a:r>
              <a:rPr lang="fr-FR" sz="3200" b="0" u="none" strike="noStrike" cap="all" spc="99" dirty="0"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Tw Cen MT Condensed"/>
              </a:rPr>
              <a:t> ne décide pas de votre affectation</a:t>
            </a:r>
            <a:endParaRPr lang="en-US" sz="3200" b="0" u="none" strike="noStrike" dirty="0">
              <a:solidFill>
                <a:schemeClr val="accent1">
                  <a:lumMod val="50000"/>
                </a:schemeClr>
              </a:solidFill>
              <a:effectLst/>
              <a:uFillTx/>
              <a:latin typeface="Tw Cen MT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179640" y="1844640"/>
            <a:ext cx="8423640" cy="329220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</a:pPr>
            <a:endParaRPr lang="en-US" sz="5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91440" indent="-91440" algn="ctr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Tw Cen MT"/>
              <a:buChar char=" "/>
            </a:pPr>
            <a:r>
              <a:rPr lang="fr-FR" sz="2000" b="1" u="none" strike="noStrike" dirty="0">
                <a:solidFill>
                  <a:schemeClr val="lt1"/>
                </a:solidFill>
                <a:effectLst/>
                <a:highlight>
                  <a:srgbClr val="0000FF"/>
                </a:highlight>
                <a:uFillTx/>
                <a:latin typeface="Tw Cen MT"/>
              </a:rPr>
              <a:t>Aucun algorithme de </a:t>
            </a:r>
            <a:r>
              <a:rPr lang="fr-FR" sz="2000" b="1" u="none" strike="noStrike" dirty="0" err="1">
                <a:solidFill>
                  <a:schemeClr val="lt1"/>
                </a:solidFill>
                <a:effectLst/>
                <a:highlight>
                  <a:srgbClr val="0000FF"/>
                </a:highlight>
                <a:uFillTx/>
                <a:latin typeface="Tw Cen MT"/>
              </a:rPr>
              <a:t>Parcoursup</a:t>
            </a:r>
            <a:r>
              <a:rPr lang="fr-FR" sz="2000" b="1" u="none" strike="noStrike" dirty="0">
                <a:solidFill>
                  <a:schemeClr val="lt1"/>
                </a:solidFill>
                <a:effectLst/>
                <a:highlight>
                  <a:srgbClr val="0000FF"/>
                </a:highlight>
                <a:uFillTx/>
                <a:latin typeface="Tw Cen MT"/>
              </a:rPr>
              <a:t> ne fait l’analyse de votre candidature</a:t>
            </a:r>
            <a:endParaRPr lang="en-US" sz="20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1199"/>
              </a:spcAft>
              <a:buClr>
                <a:srgbClr val="1CADE4"/>
              </a:buClr>
              <a:buFont typeface="Tw Cen MT"/>
              <a:buChar char=" "/>
            </a:pPr>
            <a:r>
              <a:rPr lang="fr-FR" sz="1800" b="0" u="none" strike="noStrike" dirty="0">
                <a:solidFill>
                  <a:schemeClr val="dk1"/>
                </a:solidFill>
                <a:effectLst/>
                <a:uFillTx/>
                <a:latin typeface="Tw Cen MT"/>
              </a:rPr>
              <a:t> Analyse des candidatures dans le cadre d’une commission d'examen des vœux (ou jury</a:t>
            </a:r>
            <a:r>
              <a:rPr lang="fr-FR" sz="1800" b="0" u="none" strike="noStrike" dirty="0" smtClean="0">
                <a:solidFill>
                  <a:schemeClr val="dk1"/>
                </a:solidFill>
                <a:effectLst/>
                <a:uFillTx/>
                <a:latin typeface="Tw Cen MT"/>
              </a:rPr>
              <a:t>)                                                                    	Modalités </a:t>
            </a:r>
            <a:r>
              <a:rPr lang="fr-FR" sz="1800" b="0" u="none" strike="noStrike" dirty="0">
                <a:solidFill>
                  <a:schemeClr val="dk1"/>
                </a:solidFill>
                <a:effectLst/>
                <a:uFillTx/>
                <a:latin typeface="Tw Cen MT"/>
              </a:rPr>
              <a:t>et </a:t>
            </a:r>
            <a:r>
              <a:rPr lang="fr-FR" sz="1800" b="0" u="none" strike="noStrike" dirty="0" smtClean="0">
                <a:solidFill>
                  <a:schemeClr val="dk1"/>
                </a:solidFill>
                <a:effectLst/>
                <a:uFillTx/>
                <a:latin typeface="Tw Cen MT"/>
              </a:rPr>
              <a:t>critères </a:t>
            </a:r>
            <a:r>
              <a:rPr lang="fr-FR" sz="1800" b="0" u="none" strike="noStrike" dirty="0">
                <a:solidFill>
                  <a:schemeClr val="dk1"/>
                </a:solidFill>
                <a:effectLst/>
                <a:uFillTx/>
                <a:latin typeface="Tw Cen MT"/>
              </a:rPr>
              <a:t>d'analyse des candidatures </a:t>
            </a:r>
            <a:r>
              <a:rPr lang="fr-FR" sz="1800" b="0" u="none" strike="noStrike" dirty="0" smtClean="0">
                <a:solidFill>
                  <a:schemeClr val="dk1"/>
                </a:solidFill>
                <a:effectLst/>
                <a:uFillTx/>
                <a:latin typeface="Tw Cen MT"/>
              </a:rPr>
              <a:t>définis</a:t>
            </a:r>
            <a:endParaRPr lang="en-US" sz="18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1199"/>
              </a:spcAft>
              <a:buClr>
                <a:srgbClr val="1CADE4"/>
              </a:buClr>
              <a:buFont typeface="Tw Cen MT"/>
              <a:buChar char=" "/>
            </a:pPr>
            <a:r>
              <a:rPr lang="fr-FR" sz="1800" b="1" u="none" strike="noStrike" dirty="0" smtClean="0">
                <a:solidFill>
                  <a:schemeClr val="dk1"/>
                </a:solidFill>
                <a:effectLst/>
                <a:uFillTx/>
                <a:latin typeface="Tw Cen MT"/>
              </a:rPr>
              <a:t>                       Avec </a:t>
            </a:r>
            <a:r>
              <a:rPr lang="fr-FR" sz="1800" b="1" u="none" strike="noStrike" dirty="0" err="1">
                <a:solidFill>
                  <a:schemeClr val="dk1"/>
                </a:solidFill>
                <a:effectLst/>
                <a:uFillTx/>
                <a:latin typeface="Tw Cen MT"/>
              </a:rPr>
              <a:t>Parcoursup</a:t>
            </a:r>
            <a:r>
              <a:rPr lang="fr-FR" sz="1800" b="1" u="none" strike="noStrike" dirty="0">
                <a:solidFill>
                  <a:schemeClr val="dk1"/>
                </a:solidFill>
                <a:effectLst/>
                <a:uFillTx/>
                <a:latin typeface="Tw Cen MT"/>
              </a:rPr>
              <a:t>, il n’y a pas de tirage au sort.</a:t>
            </a:r>
            <a:endParaRPr lang="en-US" sz="18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91440" indent="-91440" algn="ctr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Tw Cen MT"/>
              <a:buChar char=" "/>
            </a:pPr>
            <a:r>
              <a:rPr lang="fr-FR" sz="2000" b="1" u="none" strike="noStrike" dirty="0">
                <a:solidFill>
                  <a:schemeClr val="lt1"/>
                </a:solidFill>
                <a:effectLst/>
                <a:highlight>
                  <a:srgbClr val="0000FF"/>
                </a:highlight>
                <a:uFillTx/>
                <a:latin typeface="Tw Cen MT"/>
              </a:rPr>
              <a:t>Aucun algorithme de </a:t>
            </a:r>
            <a:r>
              <a:rPr lang="fr-FR" sz="2000" b="1" u="none" strike="noStrike" dirty="0" err="1">
                <a:solidFill>
                  <a:schemeClr val="lt1"/>
                </a:solidFill>
                <a:effectLst/>
                <a:highlight>
                  <a:srgbClr val="0000FF"/>
                </a:highlight>
                <a:uFillTx/>
                <a:latin typeface="Tw Cen MT"/>
              </a:rPr>
              <a:t>Parcoursup</a:t>
            </a:r>
            <a:r>
              <a:rPr lang="fr-FR" sz="2000" b="1" u="none" strike="noStrike" dirty="0">
                <a:solidFill>
                  <a:schemeClr val="lt1"/>
                </a:solidFill>
                <a:effectLst/>
                <a:highlight>
                  <a:srgbClr val="0000FF"/>
                </a:highlight>
                <a:uFillTx/>
                <a:latin typeface="Tw Cen MT"/>
              </a:rPr>
              <a:t> ne décide de votre affectation</a:t>
            </a:r>
            <a:endParaRPr lang="en-US" sz="20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Tw Cen MT"/>
              <a:buChar char=" "/>
            </a:pPr>
            <a:r>
              <a:rPr lang="fr-FR" sz="1800" b="0" u="none" strike="noStrike" dirty="0">
                <a:solidFill>
                  <a:schemeClr val="dk1"/>
                </a:solidFill>
                <a:effectLst/>
                <a:uFillTx/>
                <a:latin typeface="Tw Cen MT"/>
              </a:rPr>
              <a:t>Transmission d’un classement qui sert de base aux propositions d’admission formulées via </a:t>
            </a:r>
            <a:r>
              <a:rPr lang="fr-FR" sz="1800" b="0" u="none" strike="noStrike" dirty="0" err="1">
                <a:solidFill>
                  <a:schemeClr val="dk1"/>
                </a:solidFill>
                <a:effectLst/>
                <a:uFillTx/>
                <a:latin typeface="Tw Cen MT"/>
              </a:rPr>
              <a:t>Parcoursup</a:t>
            </a:r>
            <a:r>
              <a:rPr lang="fr-FR" sz="1800" b="0" u="none" strike="noStrike" dirty="0">
                <a:solidFill>
                  <a:schemeClr val="dk1"/>
                </a:solidFill>
                <a:effectLst/>
                <a:uFillTx/>
                <a:latin typeface="Tw Cen MT"/>
              </a:rPr>
              <a:t> aux candidats à partir du 2 juin 2026. </a:t>
            </a:r>
            <a:endParaRPr lang="fr-FR" sz="1800" b="0" u="none" strike="noStrike" dirty="0" smtClean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Tw Cen MT"/>
              <a:buChar char=" "/>
            </a:pPr>
            <a:endParaRPr lang="en-US" sz="18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1CADE4"/>
              </a:buClr>
              <a:buFont typeface="Tw Cen MT"/>
              <a:buChar char=" "/>
            </a:pPr>
            <a:r>
              <a:rPr lang="fr-FR" sz="1800" b="0" u="none" strike="noStrike" dirty="0">
                <a:solidFill>
                  <a:schemeClr val="dk1"/>
                </a:solidFill>
                <a:effectLst/>
                <a:uFillTx/>
                <a:latin typeface="Tw Cen MT"/>
              </a:rPr>
              <a:t>Choix du candidat en fonction des propositions d’admission qu’il reçoit, à partir du 2 juin 2026 </a:t>
            </a:r>
            <a:endParaRPr lang="en-US" sz="18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91440" indent="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</a:pPr>
            <a:r>
              <a:rPr lang="fr-FR" sz="1800" b="1" u="none" strike="noStrike" dirty="0">
                <a:solidFill>
                  <a:schemeClr val="dk1"/>
                </a:solidFill>
                <a:effectLst/>
                <a:uFillTx/>
                <a:latin typeface="Tw Cen MT"/>
              </a:rPr>
              <a:t> </a:t>
            </a:r>
            <a:endParaRPr lang="en-US" sz="18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93" name="Rectangle à coins arrondis 6"/>
          <p:cNvSpPr/>
          <p:nvPr/>
        </p:nvSpPr>
        <p:spPr>
          <a:xfrm>
            <a:off x="748700" y="1641780"/>
            <a:ext cx="7285520" cy="375580"/>
          </a:xfrm>
          <a:prstGeom prst="roundRect">
            <a:avLst>
              <a:gd name="adj" fmla="val 16667"/>
            </a:avLst>
          </a:prstGeom>
          <a:solidFill>
            <a:srgbClr val="FF9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r>
              <a:rPr lang="fr-FR" sz="2400" b="1" u="none" strike="noStrike" dirty="0">
                <a:solidFill>
                  <a:srgbClr val="000091"/>
                </a:solidFill>
                <a:effectLst/>
                <a:uFillTx/>
                <a:latin typeface="Tw Cen MT"/>
              </a:rPr>
              <a:t>Ce sont les formations qui évaluent les candidatures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4" name="ZoneTexte 193"/>
          <p:cNvSpPr txBox="1"/>
          <p:nvPr/>
        </p:nvSpPr>
        <p:spPr>
          <a:xfrm>
            <a:off x="4685040" y="7985520"/>
            <a:ext cx="180720" cy="4125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6E99B87-E208-4157-8E67-BBCC79341FB5}" type="slidenum">
              <a:t>18</a:t>
            </a:fld>
            <a:endParaRPr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683640" y="764640"/>
            <a:ext cx="8856720" cy="1102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 dirty="0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Etape 3 : Réception des propositions et réponses du 2 juin au </a:t>
            </a:r>
            <a:r>
              <a:rPr lang="fr-FR" sz="4400" b="0" u="none" strike="noStrike" cap="all" spc="99" dirty="0" smtClean="0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11 </a:t>
            </a:r>
            <a:r>
              <a:rPr lang="fr-FR" sz="4400" b="0" u="none" strike="noStrike" cap="all" spc="99" dirty="0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Juillet </a:t>
            </a:r>
            <a:endParaRPr lang="en-US" sz="44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/>
          </p:nvPr>
        </p:nvSpPr>
        <p:spPr>
          <a:xfrm>
            <a:off x="396000" y="2139480"/>
            <a:ext cx="8423640" cy="429840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rmAutofit fontScale="92500" lnSpcReduction="19999"/>
          </a:bodyPr>
          <a:lstStyle/>
          <a:p>
            <a:pPr marL="133200" indent="-133200" defTabSz="343080">
              <a:lnSpc>
                <a:spcPct val="100000"/>
              </a:lnSpc>
              <a:spcBef>
                <a:spcPts val="519"/>
              </a:spcBef>
              <a:buSzPct val="100016"/>
              <a:buBlip>
                <a:blip r:embed="rId2"/>
              </a:buBlip>
            </a:pPr>
            <a:r>
              <a:rPr lang="fr-FR" sz="2600" b="1" u="none" strike="noStrike">
                <a:solidFill>
                  <a:srgbClr val="F28E65"/>
                </a:solidFill>
                <a:effectLst/>
                <a:uFillTx/>
                <a:latin typeface="Tw Cen MT"/>
              </a:rPr>
              <a:t> </a:t>
            </a:r>
            <a:r>
              <a:rPr lang="fr-FR" sz="2600" b="1" u="sng" strike="noStrike">
                <a:solidFill>
                  <a:schemeClr val="accent2">
                    <a:lumMod val="75000"/>
                  </a:schemeClr>
                </a:solidFill>
                <a:effectLst/>
                <a:uFillTx/>
                <a:latin typeface="Tw Cen MT"/>
              </a:rPr>
              <a:t>Le Mardi 2 juin : </a:t>
            </a:r>
            <a:r>
              <a:rPr lang="fr-FR" sz="2600" b="1" u="none" strike="noStrike">
                <a:solidFill>
                  <a:schemeClr val="accent2">
                    <a:lumMod val="75000"/>
                  </a:schemeClr>
                </a:solidFill>
                <a:effectLst/>
                <a:uFillTx/>
                <a:latin typeface="Tw Cen MT"/>
              </a:rPr>
              <a:t>le lycéen prend connaissance des propositions des établissements pour chaque vœu confirmé</a:t>
            </a:r>
            <a:endParaRPr lang="en-US" sz="2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343080">
              <a:lnSpc>
                <a:spcPct val="100000"/>
              </a:lnSpc>
              <a:spcBef>
                <a:spcPts val="201"/>
              </a:spcBef>
              <a:buNone/>
              <a:tabLst>
                <a:tab pos="0" algn="l"/>
              </a:tabLst>
            </a:pPr>
            <a:endParaRPr lang="en-US" sz="1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33200" indent="-133200" defTabSz="343080">
              <a:lnSpc>
                <a:spcPct val="100000"/>
              </a:lnSpc>
              <a:spcBef>
                <a:spcPts val="519"/>
              </a:spcBef>
              <a:buSzPct val="100016"/>
              <a:buBlip>
                <a:blip r:embed="rId2"/>
              </a:buBlip>
              <a:tabLst>
                <a:tab pos="0" algn="l"/>
              </a:tabLst>
            </a:pPr>
            <a:r>
              <a:rPr lang="fr-FR" sz="2600" b="1" u="none" strike="noStrike">
                <a:solidFill>
                  <a:schemeClr val="accent2">
                    <a:lumMod val="75000"/>
                  </a:schemeClr>
                </a:solidFill>
                <a:effectLst/>
                <a:uFillTx/>
                <a:latin typeface="Tw Cen MT"/>
              </a:rPr>
              <a:t> Il répond à TOUTES  les propositions d’admission envoyées, en respectant les délais de réponse indiqués.</a:t>
            </a:r>
            <a:endParaRPr lang="en-US" sz="2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343080">
              <a:lnSpc>
                <a:spcPct val="100000"/>
              </a:lnSpc>
              <a:spcBef>
                <a:spcPts val="519"/>
              </a:spcBef>
              <a:buNone/>
              <a:tabLst>
                <a:tab pos="0" algn="l"/>
              </a:tabLst>
            </a:pPr>
            <a:endParaRPr lang="en-US" sz="2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33200" indent="-133200" defTabSz="343080">
              <a:lnSpc>
                <a:spcPct val="100000"/>
              </a:lnSpc>
              <a:spcBef>
                <a:spcPts val="519"/>
              </a:spcBef>
              <a:buSzPct val="100016"/>
              <a:buBlip>
                <a:blip r:embed="rId2"/>
              </a:buBlip>
              <a:tabLst>
                <a:tab pos="0" algn="l"/>
              </a:tabLst>
            </a:pPr>
            <a:r>
              <a:rPr lang="fr-FR" sz="2600" b="1" u="none" strike="noStrike">
                <a:solidFill>
                  <a:schemeClr val="accent2">
                    <a:lumMod val="75000"/>
                  </a:schemeClr>
                </a:solidFill>
                <a:effectLst/>
                <a:uFillTx/>
                <a:latin typeface="Tw Cen MT"/>
              </a:rPr>
              <a:t>Il ne peut accepter qu’une seule proposition</a:t>
            </a:r>
            <a:endParaRPr lang="en-US" sz="2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343080">
              <a:lnSpc>
                <a:spcPct val="100000"/>
              </a:lnSpc>
              <a:spcBef>
                <a:spcPts val="519"/>
              </a:spcBef>
              <a:buNone/>
              <a:tabLst>
                <a:tab pos="0" algn="l"/>
              </a:tabLst>
            </a:pPr>
            <a:endParaRPr lang="en-US" sz="2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33200" indent="-133200" defTabSz="343080">
              <a:lnSpc>
                <a:spcPct val="100000"/>
              </a:lnSpc>
              <a:spcBef>
                <a:spcPts val="519"/>
              </a:spcBef>
              <a:buSzPct val="100016"/>
              <a:buBlip>
                <a:blip r:embed="rId2"/>
              </a:buBlip>
              <a:tabLst>
                <a:tab pos="0" algn="l"/>
              </a:tabLst>
            </a:pPr>
            <a:r>
              <a:rPr lang="fr-FR" sz="2600" b="1" u="none" strike="noStrike">
                <a:solidFill>
                  <a:schemeClr val="accent2">
                    <a:lumMod val="75000"/>
                  </a:schemeClr>
                </a:solidFill>
                <a:effectLst/>
                <a:uFillTx/>
                <a:latin typeface="Tw Cen MT"/>
              </a:rPr>
              <a:t> Il choisit de maintenir ou non les éventuels autres vœux en attente.</a:t>
            </a:r>
            <a:endParaRPr lang="en-US" sz="2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343080">
              <a:lnSpc>
                <a:spcPct val="100000"/>
              </a:lnSpc>
              <a:spcBef>
                <a:spcPts val="519"/>
              </a:spcBef>
              <a:buNone/>
              <a:tabLst>
                <a:tab pos="0" algn="l"/>
              </a:tabLst>
            </a:pPr>
            <a:endParaRPr lang="en-US" sz="2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33200" indent="-133200" defTabSz="343080">
              <a:lnSpc>
                <a:spcPct val="100000"/>
              </a:lnSpc>
              <a:spcBef>
                <a:spcPts val="519"/>
              </a:spcBef>
              <a:buSzPct val="100016"/>
              <a:buBlip>
                <a:blip r:embed="rId2"/>
              </a:buBlip>
              <a:tabLst>
                <a:tab pos="0" algn="l"/>
              </a:tabLst>
            </a:pPr>
            <a:r>
              <a:rPr lang="fr-FR" sz="2600" b="1" u="none" strike="noStrike">
                <a:solidFill>
                  <a:schemeClr val="accent2">
                    <a:lumMod val="75000"/>
                  </a:schemeClr>
                </a:solidFill>
                <a:effectLst/>
                <a:uFillTx/>
                <a:latin typeface="Tw Cen MT"/>
              </a:rPr>
              <a:t> Entre le 5 et le 8 juin, il doit classer ses vœux en attente</a:t>
            </a:r>
            <a:endParaRPr lang="en-US" sz="2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343080">
              <a:lnSpc>
                <a:spcPct val="100000"/>
              </a:lnSpc>
              <a:spcBef>
                <a:spcPts val="201"/>
              </a:spcBef>
              <a:buNone/>
              <a:tabLst>
                <a:tab pos="0" algn="l"/>
              </a:tabLst>
            </a:pPr>
            <a:endParaRPr lang="en-US" sz="1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34308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endParaRPr lang="en-US" sz="2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34308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endParaRPr lang="en-US" sz="2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34308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endParaRPr lang="en-US" sz="2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34308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endParaRPr lang="en-US" sz="2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34308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endParaRPr lang="en-US" sz="2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sldNum" idx="59"/>
          </p:nvPr>
        </p:nvSpPr>
        <p:spPr>
          <a:xfrm>
            <a:off x="8340120" y="6285600"/>
            <a:ext cx="373320" cy="261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>
            <a:lvl1pPr indent="0" defTabSz="457200">
              <a:lnSpc>
                <a:spcPct val="100000"/>
              </a:lnSpc>
              <a:buNone/>
              <a:defRPr lang="fr-FR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fld id="{CFDD0CE0-46AD-4C4D-AB33-6DBFAA65743D}" type="slidenum">
              <a:rPr lang="fr-FR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19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Rectangle 1"/>
          <p:cNvSpPr/>
          <p:nvPr/>
        </p:nvSpPr>
        <p:spPr>
          <a:xfrm>
            <a:off x="539640" y="731160"/>
            <a:ext cx="8152920" cy="990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fr-FR" sz="4800" b="0" u="none" strike="noStrike" spc="-150">
                <a:solidFill>
                  <a:schemeClr val="dk1"/>
                </a:solidFill>
                <a:effectLst/>
                <a:uFillTx/>
                <a:latin typeface="Times New Roman"/>
              </a:rPr>
              <a:t>Qu’est-ce que PARCOURSUP? </a:t>
            </a:r>
            <a:endParaRPr lang="fr-FR" sz="4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6" name="Espace réservé du contenu 3"/>
          <p:cNvSpPr/>
          <p:nvPr/>
        </p:nvSpPr>
        <p:spPr>
          <a:xfrm>
            <a:off x="765000" y="1752480"/>
            <a:ext cx="8152920" cy="4916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marL="357480" indent="-357480" defTabSz="914400">
              <a:lnSpc>
                <a:spcPct val="100000"/>
              </a:lnSpc>
              <a:spcBef>
                <a:spcPts val="700"/>
              </a:spcBef>
              <a:spcAft>
                <a:spcPts val="1800"/>
              </a:spcAft>
              <a:tabLst>
                <a:tab pos="0" algn="l"/>
              </a:tabLst>
            </a:pPr>
            <a:r>
              <a:rPr lang="fr-FR" sz="29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 Procédure d’</a:t>
            </a:r>
            <a:r>
              <a:rPr lang="fr-FR" sz="2900" b="0" u="none" strike="noStrike">
                <a:solidFill>
                  <a:schemeClr val="accent2"/>
                </a:solidFill>
                <a:effectLst/>
                <a:uFillTx/>
                <a:latin typeface="Georgia"/>
              </a:rPr>
              <a:t>admission</a:t>
            </a:r>
            <a:r>
              <a:rPr lang="fr-FR" sz="29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 en </a:t>
            </a:r>
            <a:r>
              <a:rPr lang="fr-FR" sz="2900" b="0" u="none" strike="noStrike">
                <a:solidFill>
                  <a:schemeClr val="accent2"/>
                </a:solidFill>
                <a:effectLst/>
                <a:uFillTx/>
                <a:latin typeface="Georgia"/>
              </a:rPr>
              <a:t>première année </a:t>
            </a:r>
            <a:r>
              <a:rPr lang="fr-FR" sz="29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des formations </a:t>
            </a:r>
            <a:r>
              <a:rPr lang="fr-FR" sz="2900" b="0" u="none" strike="noStrike">
                <a:solidFill>
                  <a:schemeClr val="accent2"/>
                </a:solidFill>
                <a:effectLst/>
                <a:uFillTx/>
                <a:latin typeface="Georgia"/>
              </a:rPr>
              <a:t>post-bac</a:t>
            </a:r>
            <a:endParaRPr lang="fr-FR" sz="29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13160" lvl="1" indent="-345960" defTabSz="914400">
              <a:lnSpc>
                <a:spcPct val="100000"/>
              </a:lnSpc>
              <a:spcBef>
                <a:spcPts val="550"/>
              </a:spcBef>
              <a:spcAft>
                <a:spcPts val="2999"/>
              </a:spcAft>
              <a:buClr>
                <a:srgbClr val="1CADE4"/>
              </a:buClr>
              <a:buSzPct val="70000"/>
              <a:buFont typeface="Wingdings 2" charset="2"/>
              <a:buChar char=""/>
              <a:tabLst>
                <a:tab pos="0" algn="l"/>
              </a:tabLst>
            </a:pPr>
            <a:r>
              <a:rPr lang="fr-FR" sz="26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Pour trouver des </a:t>
            </a:r>
            <a:r>
              <a:rPr lang="fr-FR" sz="2600" b="1" i="1" u="none" strike="noStrike">
                <a:solidFill>
                  <a:schemeClr val="dk2"/>
                </a:solidFill>
                <a:effectLst/>
                <a:uFillTx/>
                <a:latin typeface="Georgia"/>
              </a:rPr>
              <a:t>informations </a:t>
            </a:r>
            <a:r>
              <a:rPr lang="fr-FR" sz="26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sur les formations (</a:t>
            </a: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contenus, attendus, examen du dossier, des stats, des « contacts »…)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13160" lvl="1" indent="-345960" defTabSz="914400">
              <a:lnSpc>
                <a:spcPct val="100000"/>
              </a:lnSpc>
              <a:spcBef>
                <a:spcPts val="550"/>
              </a:spcBef>
              <a:spcAft>
                <a:spcPts val="2999"/>
              </a:spcAft>
              <a:buClr>
                <a:srgbClr val="1CADE4"/>
              </a:buClr>
              <a:buSzPct val="70000"/>
              <a:buFont typeface="Wingdings 2" charset="2"/>
              <a:buChar char=""/>
              <a:tabLst>
                <a:tab pos="0" algn="l"/>
              </a:tabLst>
            </a:pPr>
            <a:r>
              <a:rPr lang="fr-FR" sz="26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Pour saisir des </a:t>
            </a:r>
            <a:r>
              <a:rPr lang="fr-FR" sz="2600" b="1" i="1" u="none" strike="noStrike">
                <a:solidFill>
                  <a:schemeClr val="dk2"/>
                </a:solidFill>
                <a:effectLst/>
                <a:uFillTx/>
                <a:latin typeface="Georgia"/>
              </a:rPr>
              <a:t>vœux</a:t>
            </a:r>
            <a:r>
              <a:rPr lang="fr-FR" sz="26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 de poursuite d’études </a:t>
            </a:r>
            <a:endParaRPr lang="fr-FR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13160" lvl="1" indent="-345960" defTabSz="914400">
              <a:lnSpc>
                <a:spcPct val="100000"/>
              </a:lnSpc>
              <a:spcBef>
                <a:spcPts val="550"/>
              </a:spcBef>
              <a:spcAft>
                <a:spcPts val="2999"/>
              </a:spcAft>
              <a:buClr>
                <a:srgbClr val="1CADE4"/>
              </a:buClr>
              <a:buSzPct val="70000"/>
              <a:buFont typeface="Wingdings 2" charset="2"/>
              <a:buChar char=""/>
              <a:tabLst>
                <a:tab pos="0" algn="l"/>
              </a:tabLst>
            </a:pPr>
            <a:r>
              <a:rPr lang="fr-FR" sz="26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Pour recevoir et répondre aux </a:t>
            </a:r>
            <a:r>
              <a:rPr lang="fr-FR" sz="2600" b="1" i="1" u="none" strike="noStrike">
                <a:solidFill>
                  <a:schemeClr val="dk2"/>
                </a:solidFill>
                <a:effectLst/>
                <a:uFillTx/>
                <a:latin typeface="Georgia"/>
              </a:rPr>
              <a:t>propositions</a:t>
            </a:r>
            <a:r>
              <a:rPr lang="fr-FR" sz="26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 d’admission</a:t>
            </a:r>
            <a:endParaRPr lang="fr-FR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683280" y="779040"/>
            <a:ext cx="8214480" cy="990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 fontScale="90000"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Etape 3 : Réception des propositions et réponses du 2 juin au 11 Juillet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99" name="Rectangle à coins arrondis 10"/>
          <p:cNvSpPr/>
          <p:nvPr/>
        </p:nvSpPr>
        <p:spPr>
          <a:xfrm>
            <a:off x="1003320" y="5000040"/>
            <a:ext cx="2768760" cy="32364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760" dist="12600" dir="5400000" algn="ctr" rotWithShape="0">
              <a:srgbClr val="000000">
                <a:alpha val="5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rgbClr val="3D566E"/>
                </a:solidFill>
                <a:effectLst/>
                <a:uFillTx/>
                <a:latin typeface="Tw Cen MT"/>
              </a:rPr>
              <a:t>Non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0" name="ZoneTexte 35"/>
          <p:cNvSpPr/>
          <p:nvPr/>
        </p:nvSpPr>
        <p:spPr>
          <a:xfrm>
            <a:off x="2194920" y="4645080"/>
            <a:ext cx="705960" cy="307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fr-FR" sz="1400" b="1" u="none" strike="noStrike">
                <a:solidFill>
                  <a:srgbClr val="3D566E"/>
                </a:solidFill>
                <a:effectLst/>
                <a:uFillTx/>
                <a:latin typeface="Calibri"/>
              </a:rPr>
              <a:t>ou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1" name="Rectangle à coins arrondis 15"/>
          <p:cNvSpPr/>
          <p:nvPr/>
        </p:nvSpPr>
        <p:spPr>
          <a:xfrm>
            <a:off x="962640" y="2853000"/>
            <a:ext cx="2809440" cy="428760"/>
          </a:xfrm>
          <a:prstGeom prst="roundRect">
            <a:avLst>
              <a:gd name="adj" fmla="val 16667"/>
            </a:avLst>
          </a:prstGeom>
          <a:solidFill>
            <a:srgbClr val="51BAAA"/>
          </a:solidFill>
          <a:ln>
            <a:noFill/>
          </a:ln>
          <a:effectLst>
            <a:outerShdw blurRad="50760" dist="12600" dir="5400000" algn="ctr" rotWithShape="0">
              <a:srgbClr val="000000">
                <a:alpha val="5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lt1"/>
                </a:solidFill>
                <a:effectLst/>
                <a:uFillTx/>
                <a:latin typeface="Tw Cen MT"/>
              </a:rPr>
              <a:t>OUI (proposition d’admission)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2" name="Rectangle à coins arrondis 16"/>
          <p:cNvSpPr/>
          <p:nvPr/>
        </p:nvSpPr>
        <p:spPr>
          <a:xfrm>
            <a:off x="962640" y="3526920"/>
            <a:ext cx="2809440" cy="445320"/>
          </a:xfrm>
          <a:prstGeom prst="roundRect">
            <a:avLst>
              <a:gd name="adj" fmla="val 16667"/>
            </a:avLst>
          </a:prstGeom>
          <a:solidFill>
            <a:srgbClr val="51BAAA"/>
          </a:solidFill>
          <a:ln>
            <a:noFill/>
          </a:ln>
          <a:effectLst>
            <a:outerShdw blurRad="50760" dist="12600" dir="5400000" algn="ctr" rotWithShape="0">
              <a:srgbClr val="000000">
                <a:alpha val="5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lt1"/>
                </a:solidFill>
                <a:effectLst/>
                <a:uFillTx/>
                <a:latin typeface="Tw Cen MT"/>
              </a:rPr>
              <a:t>OUI-SI (proposition d’admission)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3" name="ZoneTexte 41"/>
          <p:cNvSpPr/>
          <p:nvPr/>
        </p:nvSpPr>
        <p:spPr>
          <a:xfrm>
            <a:off x="2195280" y="3272040"/>
            <a:ext cx="705600" cy="366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457200">
              <a:lnSpc>
                <a:spcPct val="100000"/>
              </a:lnSpc>
            </a:pPr>
            <a:r>
              <a:rPr lang="fr-FR" sz="1400" b="1" u="none" strike="noStrike">
                <a:solidFill>
                  <a:srgbClr val="3D566E"/>
                </a:solidFill>
                <a:effectLst/>
                <a:uFillTx/>
                <a:latin typeface="Calibri"/>
              </a:rPr>
              <a:t>ou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4" name="Flèche droite 18"/>
          <p:cNvSpPr/>
          <p:nvPr/>
        </p:nvSpPr>
        <p:spPr>
          <a:xfrm>
            <a:off x="3995640" y="3026880"/>
            <a:ext cx="671040" cy="2059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D566E"/>
          </a:solidFill>
          <a:ln>
            <a:noFill/>
          </a:ln>
          <a:effectLst>
            <a:outerShdw blurRad="50760" dist="12600" dir="5400000" algn="ctr" rotWithShape="0">
              <a:srgbClr val="000000">
                <a:alpha val="5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fr-FR" sz="1800" b="0" u="none" strike="noStrike">
              <a:solidFill>
                <a:srgbClr val="3D566E"/>
              </a:solidFill>
              <a:effectLst/>
              <a:uFillTx/>
              <a:latin typeface="Tw Cen MT"/>
            </a:endParaRPr>
          </a:p>
        </p:txBody>
      </p:sp>
      <p:sp>
        <p:nvSpPr>
          <p:cNvPr id="205" name="ZoneTexte 44"/>
          <p:cNvSpPr/>
          <p:nvPr/>
        </p:nvSpPr>
        <p:spPr>
          <a:xfrm>
            <a:off x="883800" y="2214360"/>
            <a:ext cx="3363840" cy="33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fr-FR" sz="1600" b="1" u="none" strike="noStrike">
                <a:solidFill>
                  <a:srgbClr val="3D566E"/>
                </a:solidFill>
                <a:effectLst/>
                <a:uFillTx/>
                <a:latin typeface="Calibri"/>
              </a:rPr>
              <a:t>Réponse donnée au futur étudiant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6" name="Rectangle à coins arrondis 21"/>
          <p:cNvSpPr/>
          <p:nvPr/>
        </p:nvSpPr>
        <p:spPr>
          <a:xfrm>
            <a:off x="962640" y="4221360"/>
            <a:ext cx="2768760" cy="437760"/>
          </a:xfrm>
          <a:prstGeom prst="roundRect">
            <a:avLst>
              <a:gd name="adj" fmla="val 16667"/>
            </a:avLst>
          </a:prstGeom>
          <a:solidFill>
            <a:srgbClr val="3D566E"/>
          </a:solidFill>
          <a:ln>
            <a:noFill/>
          </a:ln>
          <a:effectLst>
            <a:outerShdw blurRad="50760" dist="12600" dir="5400000" algn="ctr" rotWithShape="0">
              <a:srgbClr val="000000">
                <a:alpha val="5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lt1"/>
                </a:solidFill>
                <a:effectLst/>
                <a:uFillTx/>
                <a:latin typeface="Tw Cen MT"/>
              </a:rPr>
              <a:t>OUI en attente</a:t>
            </a:r>
            <a:endParaRPr lang="fr-FR" sz="16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lt1"/>
                </a:solidFill>
                <a:effectLst/>
                <a:uFillTx/>
                <a:latin typeface="Tw Cen MT"/>
              </a:rPr>
              <a:t>OUI-SI en attente</a:t>
            </a:r>
            <a:endParaRPr lang="fr-FR" sz="16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207" name="ZoneTexte 46"/>
          <p:cNvSpPr/>
          <p:nvPr/>
        </p:nvSpPr>
        <p:spPr>
          <a:xfrm>
            <a:off x="2195280" y="3907800"/>
            <a:ext cx="705960" cy="307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fr-FR" sz="1400" b="1" u="none" strike="noStrike">
                <a:solidFill>
                  <a:srgbClr val="3D566E"/>
                </a:solidFill>
                <a:effectLst/>
                <a:uFillTx/>
                <a:latin typeface="Calibri"/>
              </a:rPr>
              <a:t>ou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8" name="ZoneTexte 47"/>
          <p:cNvSpPr/>
          <p:nvPr/>
        </p:nvSpPr>
        <p:spPr>
          <a:xfrm>
            <a:off x="5291280" y="2204640"/>
            <a:ext cx="2614680" cy="33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fr-FR" sz="1600" b="1" u="none" strike="noStrike">
                <a:solidFill>
                  <a:srgbClr val="3D566E"/>
                </a:solidFill>
                <a:effectLst/>
                <a:uFillTx/>
                <a:latin typeface="Calibri"/>
              </a:rPr>
              <a:t>Choix du futur étudiant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9" name="Flèche droite 24"/>
          <p:cNvSpPr/>
          <p:nvPr/>
        </p:nvSpPr>
        <p:spPr>
          <a:xfrm>
            <a:off x="3991680" y="3644640"/>
            <a:ext cx="671040" cy="2059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D566E"/>
          </a:solidFill>
          <a:ln>
            <a:noFill/>
          </a:ln>
          <a:effectLst>
            <a:outerShdw blurRad="50760" dist="12600" dir="5400000" algn="ctr" rotWithShape="0">
              <a:srgbClr val="000000">
                <a:alpha val="5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fr-FR" sz="1800" b="0" u="none" strike="noStrike">
              <a:solidFill>
                <a:srgbClr val="3D566E"/>
              </a:solidFill>
              <a:effectLst/>
              <a:uFillTx/>
              <a:latin typeface="Tw Cen MT"/>
            </a:endParaRPr>
          </a:p>
        </p:txBody>
      </p:sp>
      <p:sp>
        <p:nvSpPr>
          <p:cNvPr id="210" name="Flèche droite 26"/>
          <p:cNvSpPr/>
          <p:nvPr/>
        </p:nvSpPr>
        <p:spPr>
          <a:xfrm>
            <a:off x="3964320" y="4345200"/>
            <a:ext cx="671040" cy="2059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D566E"/>
          </a:solidFill>
          <a:ln>
            <a:noFill/>
          </a:ln>
          <a:effectLst>
            <a:outerShdw blurRad="50760" dist="12600" dir="5400000" algn="ctr" rotWithShape="0">
              <a:srgbClr val="000000">
                <a:alpha val="5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fr-FR" sz="1800" b="0" u="none" strike="noStrike">
              <a:solidFill>
                <a:srgbClr val="3D566E"/>
              </a:solidFill>
              <a:effectLst/>
              <a:uFillTx/>
              <a:latin typeface="Tw Cen MT"/>
            </a:endParaRPr>
          </a:p>
        </p:txBody>
      </p:sp>
      <p:sp>
        <p:nvSpPr>
          <p:cNvPr id="211" name="Rectangle à coins arrondis 31"/>
          <p:cNvSpPr/>
          <p:nvPr/>
        </p:nvSpPr>
        <p:spPr>
          <a:xfrm>
            <a:off x="4832640" y="2953800"/>
            <a:ext cx="3419640" cy="323640"/>
          </a:xfrm>
          <a:prstGeom prst="roundRect">
            <a:avLst>
              <a:gd name="adj" fmla="val 16667"/>
            </a:avLst>
          </a:prstGeom>
          <a:solidFill>
            <a:srgbClr val="F28E65"/>
          </a:solidFill>
          <a:ln>
            <a:noFill/>
          </a:ln>
          <a:effectLst>
            <a:outerShdw blurRad="50760" dist="12600" dir="5400000" algn="ctr" rotWithShape="0">
              <a:srgbClr val="000000">
                <a:alpha val="5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457200">
              <a:lnSpc>
                <a:spcPct val="100000"/>
              </a:lnSpc>
            </a:pPr>
            <a:r>
              <a:rPr lang="fr-FR" sz="1600" b="1" u="none" strike="noStrike">
                <a:solidFill>
                  <a:srgbClr val="3D566E"/>
                </a:solidFill>
                <a:effectLst/>
                <a:uFillTx/>
                <a:latin typeface="Tw Cen MT"/>
              </a:rPr>
              <a:t>Il accepte la proposition ou y renonce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2" name="Rectangle à coins arrondis 32"/>
          <p:cNvSpPr/>
          <p:nvPr/>
        </p:nvSpPr>
        <p:spPr>
          <a:xfrm>
            <a:off x="4882320" y="3579480"/>
            <a:ext cx="3419640" cy="323640"/>
          </a:xfrm>
          <a:prstGeom prst="roundRect">
            <a:avLst>
              <a:gd name="adj" fmla="val 16667"/>
            </a:avLst>
          </a:prstGeom>
          <a:solidFill>
            <a:srgbClr val="F28E65"/>
          </a:solidFill>
          <a:ln>
            <a:noFill/>
          </a:ln>
          <a:effectLst>
            <a:outerShdw blurRad="50760" dist="12600" dir="5400000" algn="ctr" rotWithShape="0">
              <a:srgbClr val="000000">
                <a:alpha val="5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457200">
              <a:lnSpc>
                <a:spcPct val="100000"/>
              </a:lnSpc>
            </a:pPr>
            <a:r>
              <a:rPr lang="fr-FR" sz="1600" b="1" u="none" strike="noStrike">
                <a:solidFill>
                  <a:srgbClr val="3D566E"/>
                </a:solidFill>
                <a:effectLst/>
                <a:uFillTx/>
                <a:latin typeface="Tw Cen MT"/>
              </a:rPr>
              <a:t>Il accepte la proposition ou y renonce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3" name="Rectangle à coins arrondis 33"/>
          <p:cNvSpPr/>
          <p:nvPr/>
        </p:nvSpPr>
        <p:spPr>
          <a:xfrm>
            <a:off x="4831200" y="4205160"/>
            <a:ext cx="3419640" cy="433440"/>
          </a:xfrm>
          <a:prstGeom prst="roundRect">
            <a:avLst>
              <a:gd name="adj" fmla="val 16667"/>
            </a:avLst>
          </a:prstGeom>
          <a:solidFill>
            <a:srgbClr val="F28E65"/>
          </a:solidFill>
          <a:ln>
            <a:noFill/>
          </a:ln>
          <a:effectLst>
            <a:outerShdw blurRad="50760" dist="12600" dir="5400000" algn="ctr" rotWithShape="0">
              <a:srgbClr val="000000">
                <a:alpha val="5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r>
              <a:rPr lang="fr-FR" sz="1400" b="1" u="none" strike="noStrike" dirty="0">
                <a:solidFill>
                  <a:srgbClr val="3D566E"/>
                </a:solidFill>
                <a:effectLst/>
                <a:uFillTx/>
                <a:latin typeface="Tw Cen MT"/>
              </a:rPr>
              <a:t>I</a:t>
            </a:r>
            <a:r>
              <a:rPr lang="fr-FR" sz="1600" b="1" u="none" strike="noStrike" dirty="0">
                <a:solidFill>
                  <a:srgbClr val="3D566E"/>
                </a:solidFill>
                <a:effectLst/>
                <a:uFillTx/>
                <a:latin typeface="Tw Cen MT"/>
              </a:rPr>
              <a:t>l maintient le vœu en attente jusqu’au </a:t>
            </a:r>
            <a:r>
              <a:rPr lang="fr-FR" sz="1600" b="1" u="none" strike="noStrike" dirty="0" smtClean="0">
                <a:solidFill>
                  <a:srgbClr val="3D566E"/>
                </a:solidFill>
                <a:effectLst/>
                <a:uFillTx/>
                <a:latin typeface="Tw Cen MT"/>
              </a:rPr>
              <a:t>11/7 </a:t>
            </a:r>
            <a:r>
              <a:rPr lang="fr-FR" sz="1600" b="1" u="none" strike="noStrike" dirty="0">
                <a:solidFill>
                  <a:srgbClr val="3D566E"/>
                </a:solidFill>
                <a:effectLst/>
                <a:uFillTx/>
                <a:latin typeface="Tw Cen MT"/>
              </a:rPr>
              <a:t>ou y renonce</a:t>
            </a:r>
            <a:endParaRPr lang="fr-FR" sz="1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4" name="Rectangle à coins arrondis 4"/>
          <p:cNvSpPr/>
          <p:nvPr/>
        </p:nvSpPr>
        <p:spPr>
          <a:xfrm>
            <a:off x="320400" y="5572080"/>
            <a:ext cx="8315640" cy="683640"/>
          </a:xfrm>
          <a:prstGeom prst="roundRect">
            <a:avLst>
              <a:gd name="adj" fmla="val 16667"/>
            </a:avLst>
          </a:prstGeom>
          <a:solidFill>
            <a:srgbClr val="3D566E"/>
          </a:solidFill>
          <a:ln>
            <a:noFill/>
          </a:ln>
          <a:effectLst>
            <a:outerShdw blurRad="50760" dist="37674" dir="2700000" algn="tl" rotWithShape="0">
              <a:srgbClr val="000000">
                <a:alpha val="5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r>
              <a:rPr lang="fr-FR" sz="2000" b="1" u="none" strike="noStrike">
                <a:solidFill>
                  <a:schemeClr val="lt1"/>
                </a:solidFill>
                <a:effectLst/>
                <a:uFillTx/>
                <a:latin typeface="Tw Cen MT"/>
              </a:rPr>
              <a:t>Les dates limites pour accepter ou refuser une proposition sont affichées en face de chacune  des propositions d’admission, dans le dossier candidat</a:t>
            </a:r>
            <a:endParaRPr lang="fr-FR" sz="2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215" name="Organigramme : Carte perforée 5"/>
          <p:cNvSpPr/>
          <p:nvPr/>
        </p:nvSpPr>
        <p:spPr>
          <a:xfrm>
            <a:off x="6300360" y="4869000"/>
            <a:ext cx="1976400" cy="587520"/>
          </a:xfrm>
          <a:prstGeom prst="flowChartPunchedCard">
            <a:avLst/>
          </a:prstGeom>
          <a:solidFill>
            <a:srgbClr val="1CADE4"/>
          </a:solidFill>
          <a:ln>
            <a:solidFill>
              <a:srgbClr val="147FA8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r>
              <a:rPr lang="fr-FR" sz="1800" b="0" u="none" strike="noStrike">
                <a:solidFill>
                  <a:schemeClr val="lt1"/>
                </a:solidFill>
                <a:effectLst/>
                <a:uFillTx/>
                <a:latin typeface="Tw Cen MT"/>
              </a:rPr>
              <a:t>1seule acceptation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6" name="Zone de texte 3"/>
          <p:cNvSpPr/>
          <p:nvPr/>
        </p:nvSpPr>
        <p:spPr>
          <a:xfrm>
            <a:off x="962640" y="6381000"/>
            <a:ext cx="627732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fr-FR" sz="1800" b="1" u="none" strike="noStrike" dirty="0">
                <a:solidFill>
                  <a:schemeClr val="accent2">
                    <a:lumMod val="75000"/>
                  </a:schemeClr>
                </a:solidFill>
                <a:effectLst/>
                <a:uFillTx/>
                <a:latin typeface="Tw Cen MT"/>
              </a:rPr>
              <a:t>Entre le 5 et le 8 juin, il doit classer ses vœux en </a:t>
            </a:r>
            <a:r>
              <a:rPr lang="fr-FR" sz="1800" b="1" u="none" strike="noStrike" dirty="0" smtClean="0">
                <a:solidFill>
                  <a:schemeClr val="accent2">
                    <a:lumMod val="75000"/>
                  </a:schemeClr>
                </a:solidFill>
                <a:effectLst/>
                <a:uFillTx/>
                <a:latin typeface="Tw Cen MT"/>
              </a:rPr>
              <a:t>attente</a:t>
            </a:r>
            <a:endParaRPr lang="fr-FR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fr-FR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683640" y="764640"/>
            <a:ext cx="8856720" cy="1102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 dirty="0" smtClean="0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REPONSES AUX VŒUX EN APPRENTISSAGE</a:t>
            </a:r>
            <a:endParaRPr lang="en-US" sz="44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/>
          </p:nvPr>
        </p:nvSpPr>
        <p:spPr>
          <a:xfrm>
            <a:off x="396000" y="2139480"/>
            <a:ext cx="8423640" cy="429840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rmAutofit fontScale="92500" lnSpcReduction="19999"/>
          </a:bodyPr>
          <a:lstStyle/>
          <a:p>
            <a:pPr algn="just"/>
            <a:r>
              <a:rPr lang="fr-FR" sz="3000" dirty="0" smtClean="0"/>
              <a:t>La </a:t>
            </a:r>
            <a:r>
              <a:rPr lang="fr-FR" sz="3000" dirty="0"/>
              <a:t>réponse </a:t>
            </a:r>
            <a:r>
              <a:rPr lang="fr-FR" sz="3000" b="1" dirty="0">
                <a:solidFill>
                  <a:schemeClr val="accent2">
                    <a:lumMod val="75000"/>
                  </a:schemeClr>
                </a:solidFill>
              </a:rPr>
              <a:t>« candidature retenue sous réserve de contrat »</a:t>
            </a:r>
            <a:r>
              <a:rPr lang="fr-FR" sz="3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sz="3000" dirty="0"/>
              <a:t>signifie </a:t>
            </a:r>
            <a:r>
              <a:rPr lang="fr-FR" sz="3000" dirty="0" smtClean="0"/>
              <a:t>que le candidat est admis dans l’attente de la signature du contrat.</a:t>
            </a:r>
          </a:p>
          <a:p>
            <a:pPr algn="just"/>
            <a:r>
              <a:rPr lang="fr-FR" sz="3000" dirty="0" smtClean="0"/>
              <a:t>La </a:t>
            </a:r>
            <a:r>
              <a:rPr lang="fr-FR" sz="3000" b="1" dirty="0">
                <a:solidFill>
                  <a:schemeClr val="accent2">
                    <a:lumMod val="75000"/>
                  </a:schemeClr>
                </a:solidFill>
              </a:rPr>
              <a:t>proposition d’admission n’est déclenchée qu’après enregistrement du contrat signé sur </a:t>
            </a:r>
            <a:r>
              <a:rPr lang="fr-FR" sz="3000" b="1" dirty="0" err="1">
                <a:solidFill>
                  <a:schemeClr val="accent2">
                    <a:lumMod val="75000"/>
                  </a:schemeClr>
                </a:solidFill>
              </a:rPr>
              <a:t>Parcoursup</a:t>
            </a:r>
            <a:r>
              <a:rPr lang="fr-FR" sz="3000" b="1" dirty="0">
                <a:solidFill>
                  <a:schemeClr val="accent2">
                    <a:lumMod val="75000"/>
                  </a:schemeClr>
                </a:solidFill>
              </a:rPr>
              <a:t> par le CFA</a:t>
            </a:r>
            <a:r>
              <a:rPr lang="fr-FR" sz="30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algn="just"/>
            <a:endParaRPr lang="fr-FR" sz="3000" b="1" dirty="0" smtClean="0">
              <a:solidFill>
                <a:srgbClr val="F28E65"/>
              </a:solidFill>
            </a:endParaRPr>
          </a:p>
          <a:p>
            <a:pPr algn="just"/>
            <a:endParaRPr lang="fr-FR" sz="30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just"/>
            <a:r>
              <a:rPr lang="fr-FR" sz="3000" b="1" dirty="0">
                <a:solidFill>
                  <a:schemeClr val="accent2">
                    <a:lumMod val="75000"/>
                  </a:schemeClr>
                </a:solidFill>
              </a:rPr>
              <a:t>&gt; &gt;</a:t>
            </a:r>
            <a:r>
              <a:rPr lang="fr-FR" sz="3000" b="1" dirty="0">
                <a:solidFill>
                  <a:srgbClr val="ED7454"/>
                </a:solidFill>
              </a:rPr>
              <a:t> </a:t>
            </a:r>
            <a:r>
              <a:rPr lang="fr-FR" sz="3000" dirty="0"/>
              <a:t>Faire ses recherches d’employeur sans tarder en consultant :</a:t>
            </a:r>
          </a:p>
          <a:p>
            <a:pPr marL="214313" indent="-214313" algn="just"/>
            <a:r>
              <a:rPr lang="fr-FR" sz="3000" dirty="0"/>
              <a:t>Le site </a:t>
            </a:r>
            <a:r>
              <a:rPr lang="fr-FR" sz="3000" b="1" dirty="0">
                <a:solidFill>
                  <a:srgbClr val="F28E65"/>
                </a:solidFill>
                <a:hlinkClick r:id="rId2"/>
              </a:rPr>
              <a:t>La bonne alternance </a:t>
            </a:r>
            <a:r>
              <a:rPr lang="fr-FR" sz="3000" b="1" dirty="0">
                <a:solidFill>
                  <a:schemeClr val="accent2">
                    <a:lumMod val="75000"/>
                  </a:schemeClr>
                </a:solidFill>
              </a:rPr>
              <a:t>depuis son dossier </a:t>
            </a:r>
            <a:r>
              <a:rPr lang="fr-FR" sz="3000" dirty="0"/>
              <a:t>pour trouver les entreprises qui recrutent régulièrement des </a:t>
            </a:r>
            <a:r>
              <a:rPr lang="fr-FR" sz="3000" dirty="0" smtClean="0"/>
              <a:t>apprentis</a:t>
            </a:r>
          </a:p>
          <a:p>
            <a:pPr marL="214313" indent="-214313" algn="just"/>
            <a:endParaRPr lang="fr-FR" sz="3000" dirty="0"/>
          </a:p>
          <a:p>
            <a:pPr algn="just"/>
            <a:endParaRPr lang="fr-FR" sz="3000" dirty="0"/>
          </a:p>
          <a:p>
            <a:pPr algn="just"/>
            <a:r>
              <a:rPr lang="fr-FR" sz="3000" dirty="0"/>
              <a:t>Les CFA et les établissements qui vous intéressent doivent également vous aider, </a:t>
            </a:r>
            <a:r>
              <a:rPr lang="fr-FR" sz="3000" b="1" dirty="0">
                <a:solidFill>
                  <a:schemeClr val="accent2">
                    <a:lumMod val="75000"/>
                  </a:schemeClr>
                </a:solidFill>
              </a:rPr>
              <a:t>ils peuvent être contactés directement.</a:t>
            </a:r>
            <a:r>
              <a:rPr lang="fr-FR" sz="3000" b="1" dirty="0">
                <a:solidFill>
                  <a:srgbClr val="F28E65"/>
                </a:solidFill>
              </a:rPr>
              <a:t> </a:t>
            </a:r>
          </a:p>
          <a:p>
            <a:pPr defTabSz="343080">
              <a:lnSpc>
                <a:spcPct val="100000"/>
              </a:lnSpc>
              <a:spcBef>
                <a:spcPts val="519"/>
              </a:spcBef>
              <a:buSzPct val="100016"/>
            </a:pPr>
            <a:endParaRPr lang="en-US" sz="20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34308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endParaRPr lang="en-US" sz="20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34308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endParaRPr lang="en-US" sz="20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sldNum" idx="4294967295"/>
          </p:nvPr>
        </p:nvSpPr>
        <p:spPr>
          <a:xfrm>
            <a:off x="8340120" y="6285600"/>
            <a:ext cx="373320" cy="261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>
            <a:lvl1pPr indent="0" defTabSz="457200">
              <a:lnSpc>
                <a:spcPct val="100000"/>
              </a:lnSpc>
              <a:buNone/>
              <a:defRPr lang="fr-FR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fld id="{CFDD0CE0-46AD-4C4D-AB33-6DBFAA65743D}" type="slidenum">
              <a:rPr lang="fr-FR" sz="1000" b="0" u="none" strike="noStrike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21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312152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-1188720" y="764640"/>
            <a:ext cx="8152920" cy="990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La demande de Césure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218" name="Espace réservé du contenu 3"/>
          <p:cNvSpPr/>
          <p:nvPr/>
        </p:nvSpPr>
        <p:spPr>
          <a:xfrm>
            <a:off x="612720" y="1600200"/>
            <a:ext cx="7991280" cy="49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320040" indent="-320040" algn="just" defTabSz="914400">
              <a:lnSpc>
                <a:spcPct val="100000"/>
              </a:lnSpc>
              <a:spcAft>
                <a:spcPts val="2401"/>
              </a:spcAft>
              <a:buClr>
                <a:srgbClr val="2683C6"/>
              </a:buClr>
              <a:buSzPct val="60000"/>
              <a:buFont typeface="Wingdings" charset="2"/>
              <a:buChar char=""/>
            </a:pPr>
            <a:r>
              <a:rPr lang="fr-FR" sz="26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Possibilité de demander </a:t>
            </a:r>
            <a:r>
              <a:rPr lang="fr-FR" sz="2600" b="1" u="none" strike="noStrike">
                <a:solidFill>
                  <a:schemeClr val="accent2"/>
                </a:solidFill>
                <a:effectLst/>
                <a:uFillTx/>
                <a:latin typeface="Georgia"/>
              </a:rPr>
              <a:t>une césure</a:t>
            </a:r>
            <a:r>
              <a:rPr lang="fr-FR" sz="26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, c’est à dire reporter une année ou un semestre d’étude pour réaliser un projet</a:t>
            </a:r>
            <a:endParaRPr lang="fr-FR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20040" indent="-320040" algn="just" defTabSz="914400">
              <a:lnSpc>
                <a:spcPct val="100000"/>
              </a:lnSpc>
              <a:spcAft>
                <a:spcPts val="2401"/>
              </a:spcAft>
              <a:buClr>
                <a:srgbClr val="2683C6"/>
              </a:buClr>
              <a:buSzPct val="60000"/>
              <a:buFont typeface="Wingdings" charset="2"/>
              <a:buChar char=""/>
            </a:pPr>
            <a:r>
              <a:rPr lang="fr-FR" sz="26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L’information est portée à la connaissance de l’établissement </a:t>
            </a:r>
            <a:r>
              <a:rPr lang="fr-FR" sz="2600" b="1" u="none" strike="noStrike">
                <a:solidFill>
                  <a:schemeClr val="accent2"/>
                </a:solidFill>
                <a:effectLst/>
                <a:uFillTx/>
                <a:latin typeface="Georgia"/>
              </a:rPr>
              <a:t>uniquement</a:t>
            </a:r>
            <a:r>
              <a:rPr lang="fr-FR" sz="26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 au moment de l’inscription administrative</a:t>
            </a:r>
            <a:endParaRPr lang="fr-FR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20040" indent="-320040" algn="just" defTabSz="914400">
              <a:lnSpc>
                <a:spcPct val="100000"/>
              </a:lnSpc>
              <a:spcAft>
                <a:spcPts val="2401"/>
              </a:spcAft>
              <a:buClr>
                <a:srgbClr val="2683C6"/>
              </a:buClr>
              <a:buSzPct val="60000"/>
              <a:buFont typeface="Wingdings" charset="2"/>
              <a:buChar char=""/>
            </a:pPr>
            <a:r>
              <a:rPr lang="fr-FR" sz="26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Si la demande de césure est acceptée, le lycéen sera bien inscrit dans la formation où il est accepté et bénéficiera du </a:t>
            </a:r>
            <a:r>
              <a:rPr lang="fr-FR" sz="2600" b="1" u="none" strike="noStrike">
                <a:solidFill>
                  <a:schemeClr val="accent2"/>
                </a:solidFill>
                <a:effectLst/>
                <a:uFillTx/>
                <a:latin typeface="Georgia"/>
              </a:rPr>
              <a:t>statut d’étudiant </a:t>
            </a:r>
            <a:r>
              <a:rPr lang="fr-FR" sz="26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pendant toute la durée de la césure </a:t>
            </a:r>
            <a:endParaRPr lang="fr-FR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2401"/>
              </a:spcAft>
            </a:pPr>
            <a:endParaRPr lang="fr-FR" sz="29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601"/>
              </a:spcAft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684000" y="693000"/>
            <a:ext cx="8639640" cy="990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000" b="0" u="none" strike="noStrike" cap="all" spc="-201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La procédure complémentaire</a:t>
            </a:r>
            <a:endParaRPr lang="en-US" sz="40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220" name="Espace réservé du contenu 4"/>
          <p:cNvSpPr/>
          <p:nvPr/>
        </p:nvSpPr>
        <p:spPr>
          <a:xfrm>
            <a:off x="107640" y="1845000"/>
            <a:ext cx="8712000" cy="4852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marL="320040" indent="-320040" defTabSz="914400">
              <a:lnSpc>
                <a:spcPct val="100000"/>
              </a:lnSpc>
              <a:spcBef>
                <a:spcPts val="700"/>
              </a:spcBef>
              <a:spcAft>
                <a:spcPts val="2401"/>
              </a:spcAft>
              <a:tabLst>
                <a:tab pos="0" algn="l"/>
              </a:tabLst>
            </a:pPr>
            <a:r>
              <a:rPr lang="fr-FR" sz="2900" b="1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À partir du 11 Juin et jusqu’au </a:t>
            </a:r>
            <a:r>
              <a:rPr lang="fr-FR" sz="2900" b="1" u="none" strike="noStrike" dirty="0" smtClean="0">
                <a:solidFill>
                  <a:schemeClr val="dk1"/>
                </a:solidFill>
                <a:effectLst/>
                <a:uFillTx/>
                <a:latin typeface="Georgia"/>
              </a:rPr>
              <a:t>10 </a:t>
            </a:r>
            <a:r>
              <a:rPr lang="fr-FR" sz="2900" b="1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Septembre</a:t>
            </a:r>
            <a:endParaRPr lang="fr-FR" sz="29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0080" lvl="1" indent="-274320" algn="just" defTabSz="914400">
              <a:lnSpc>
                <a:spcPct val="100000"/>
              </a:lnSpc>
              <a:spcBef>
                <a:spcPts val="550"/>
              </a:spcBef>
              <a:spcAft>
                <a:spcPts val="1199"/>
              </a:spcAft>
              <a:buClr>
                <a:srgbClr val="1CADE4"/>
              </a:buClr>
              <a:buSzPct val="70000"/>
              <a:buFont typeface="Wingdings 2" charset="2"/>
              <a:buChar char=""/>
              <a:tabLst>
                <a:tab pos="0" algn="l"/>
              </a:tabLst>
            </a:pPr>
            <a:r>
              <a:rPr lang="fr-FR" sz="2800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Les candidats auront la possibilité de formuler de nouveaux vœux (10) parmi les places vacantes</a:t>
            </a:r>
            <a:endParaRPr lang="fr-FR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0080" lvl="1" indent="-274320" defTabSz="914400">
              <a:lnSpc>
                <a:spcPct val="100000"/>
              </a:lnSpc>
              <a:spcBef>
                <a:spcPts val="550"/>
              </a:spcBef>
              <a:spcAft>
                <a:spcPts val="1199"/>
              </a:spcAft>
              <a:buClr>
                <a:srgbClr val="1CADE4"/>
              </a:buClr>
              <a:buSzPct val="70000"/>
              <a:buFont typeface="Wingdings 2" charset="2"/>
              <a:buChar char=""/>
              <a:tabLst>
                <a:tab pos="0" algn="l"/>
              </a:tabLst>
            </a:pPr>
            <a:r>
              <a:rPr lang="fr-FR" sz="2800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 A partir du 1er juillet, possibilité de solliciter la </a:t>
            </a:r>
            <a:r>
              <a:rPr lang="fr-FR" sz="2800" b="1" u="none" strike="noStrike" dirty="0">
                <a:solidFill>
                  <a:srgbClr val="0070C0"/>
                </a:solidFill>
                <a:effectLst/>
                <a:uFillTx/>
                <a:latin typeface="Georgia"/>
              </a:rPr>
              <a:t>CAES (commission d’accès à l’enseignement supérieur)</a:t>
            </a:r>
            <a:r>
              <a:rPr lang="fr-FR" sz="2800" b="0" u="none" strike="noStrike" dirty="0">
                <a:solidFill>
                  <a:srgbClr val="0070C0"/>
                </a:solidFill>
                <a:effectLst/>
                <a:uFillTx/>
                <a:latin typeface="Georgia"/>
              </a:rPr>
              <a:t>.</a:t>
            </a:r>
            <a:r>
              <a:rPr lang="fr-FR" sz="2800" b="1" u="none" strike="noStrike" dirty="0">
                <a:solidFill>
                  <a:srgbClr val="0070C0"/>
                </a:solidFill>
                <a:effectLst/>
                <a:uFillTx/>
                <a:latin typeface="Georgia"/>
              </a:rPr>
              <a:t> </a:t>
            </a:r>
            <a:endParaRPr lang="fr-FR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0080" lvl="1" indent="-274320" defTabSz="914400">
              <a:lnSpc>
                <a:spcPct val="100000"/>
              </a:lnSpc>
              <a:spcBef>
                <a:spcPts val="550"/>
              </a:spcBef>
              <a:spcAft>
                <a:spcPts val="1199"/>
              </a:spcAft>
              <a:buClr>
                <a:srgbClr val="1CADE4"/>
              </a:buClr>
              <a:buSzPct val="70000"/>
              <a:buFont typeface="Wingdings 2" charset="2"/>
              <a:buChar char=""/>
              <a:tabLst>
                <a:tab pos="0" algn="l"/>
              </a:tabLst>
            </a:pPr>
            <a:r>
              <a:rPr lang="fr-FR" sz="2800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Son rôle est de proposer des formations au plus près de leurs choix </a:t>
            </a:r>
            <a:r>
              <a:rPr lang="fr-FR" sz="2800" b="0" u="none" strike="noStrike" dirty="0" smtClean="0">
                <a:solidFill>
                  <a:schemeClr val="dk1"/>
                </a:solidFill>
                <a:effectLst/>
                <a:uFillTx/>
                <a:latin typeface="Georgia"/>
              </a:rPr>
              <a:t>initiaux</a:t>
            </a:r>
            <a:endParaRPr lang="fr-FR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550"/>
              </a:spcBef>
              <a:spcAft>
                <a:spcPts val="1199"/>
              </a:spcAft>
              <a:tabLst>
                <a:tab pos="0" algn="l"/>
              </a:tabLst>
            </a:pPr>
            <a:endParaRPr lang="fr-FR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700"/>
              </a:spcBef>
              <a:tabLst>
                <a:tab pos="0" algn="l"/>
              </a:tabLst>
            </a:pPr>
            <a:endParaRPr lang="fr-FR" sz="29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Rectangle 11"/>
          <p:cNvSpPr/>
          <p:nvPr/>
        </p:nvSpPr>
        <p:spPr>
          <a:xfrm>
            <a:off x="0" y="1557000"/>
            <a:ext cx="8851680" cy="5334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spAutoFit/>
          </a:bodyPr>
          <a:lstStyle/>
          <a:p>
            <a:pPr marL="285840" indent="-285840" algn="just" defTabSz="45720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fr-FR" sz="1800" b="1" u="none" strike="noStrike">
                <a:solidFill>
                  <a:schemeClr val="lt1"/>
                </a:solidFill>
                <a:effectLst/>
                <a:highlight>
                  <a:srgbClr val="0000FF"/>
                </a:highlight>
                <a:uFillTx/>
                <a:latin typeface="Tw Cen MT"/>
              </a:rPr>
              <a:t>On peut candidater sans évoquer son handicap !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algn="just" defTabSz="45720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fr-FR" sz="1800" b="1" u="none" strike="noStrike">
                <a:solidFill>
                  <a:schemeClr val="lt1"/>
                </a:solidFill>
                <a:effectLst/>
                <a:highlight>
                  <a:srgbClr val="0000FF"/>
                </a:highlight>
                <a:uFillTx/>
                <a:latin typeface="Tw Cen MT"/>
              </a:rPr>
              <a:t>La discrimination en raison du handicap est  interdite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algn="just" defTabSz="45720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fr-FR" sz="1800" b="1" u="none" strike="noStrike">
                <a:solidFill>
                  <a:schemeClr val="lt1"/>
                </a:solidFill>
                <a:effectLst/>
                <a:highlight>
                  <a:srgbClr val="0000FF"/>
                </a:highlight>
                <a:uFillTx/>
                <a:latin typeface="Tw Cen MT"/>
              </a:rPr>
              <a:t>Les coordonnées d’un référent handicap sont disponibles sur chaque fiche de formation</a:t>
            </a:r>
            <a:r>
              <a:rPr lang="fr-FR" sz="1800" b="1" u="none" strike="noStrike">
                <a:solidFill>
                  <a:schemeClr val="dk2"/>
                </a:solidFill>
                <a:effectLst/>
                <a:uFillTx/>
                <a:latin typeface="Tw Cen MT"/>
              </a:rPr>
              <a:t>.</a:t>
            </a:r>
            <a:r>
              <a:rPr lang="fr-FR" sz="1800" b="1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algn="just" defTabSz="45720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fr-FR" sz="1800" b="1" u="none" strike="noStrike">
                <a:solidFill>
                  <a:schemeClr val="lt1"/>
                </a:solidFill>
                <a:effectLst/>
                <a:highlight>
                  <a:srgbClr val="0000FF"/>
                </a:highlight>
                <a:uFillTx/>
                <a:latin typeface="Tw Cen MT"/>
              </a:rPr>
              <a:t>Le candidat peut renseigner une fiche de liaison dans son dossier Parcoursup</a:t>
            </a:r>
            <a:r>
              <a:rPr lang="fr-FR" sz="1800" b="1" u="none" strike="noStrike">
                <a:solidFill>
                  <a:schemeClr val="dk2"/>
                </a:solidFill>
                <a:effectLst/>
                <a:uFillTx/>
                <a:latin typeface="Tw Cen MT"/>
              </a:rPr>
              <a:t> </a:t>
            </a: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fiche </a:t>
            </a:r>
            <a:r>
              <a:rPr lang="fr-FR" sz="1800" b="1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facultative</a:t>
            </a: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 et non</a:t>
            </a:r>
            <a:r>
              <a:rPr lang="fr-FR" sz="1800" b="1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 transmise aux formations </a:t>
            </a: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pour l’examen des vœux </a:t>
            </a: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Wingdings"/>
              </a:rPr>
              <a:t></a:t>
            </a: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 </a:t>
            </a:r>
            <a:r>
              <a:rPr lang="fr-FR" sz="1800" b="1" u="none" strike="noStrike">
                <a:solidFill>
                  <a:srgbClr val="000091"/>
                </a:solidFill>
                <a:effectLst/>
                <a:uFillTx/>
                <a:latin typeface="Tw Cen MT"/>
              </a:rPr>
              <a:t>Le candidat pourra demander à Parcoursup de la transmettre à la formation qu’il aura choisie pour préparer sa rentrée</a:t>
            </a: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.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algn="just" defTabSz="45720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fr-FR" sz="1800" b="1" u="none" strike="noStrike">
                <a:solidFill>
                  <a:schemeClr val="lt1"/>
                </a:solidFill>
                <a:effectLst/>
                <a:highlight>
                  <a:srgbClr val="0000FF"/>
                </a:highlight>
                <a:uFillTx/>
                <a:latin typeface="Tw Cen MT"/>
              </a:rPr>
              <a:t>A partir du 2 juin 2026, le candidat peut demander au recteur le réexamen de son dossier</a:t>
            </a:r>
            <a:r>
              <a:rPr lang="fr-FR" sz="1800" b="1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 </a:t>
            </a: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w Cen MT"/>
              </a:rPr>
              <a:t>(via la rubrique « contact » dans Parcoursup) s’il ne trouve pas de formation adaptée à ses besoins spécifiques et que sa situation justifie une inscription dans un établissement situé dans une zone géographique déterminée. 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2" name="Rectangle 1"/>
          <p:cNvSpPr/>
          <p:nvPr/>
        </p:nvSpPr>
        <p:spPr>
          <a:xfrm>
            <a:off x="755640" y="476640"/>
            <a:ext cx="8152920" cy="990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rmAutofit/>
          </a:bodyPr>
          <a:lstStyle/>
          <a:p>
            <a:pPr defTabSz="914400">
              <a:lnSpc>
                <a:spcPct val="80000"/>
              </a:lnSpc>
            </a:pPr>
            <a:r>
              <a:rPr lang="fr-FR" sz="44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Elèves en situation de handicap 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18FA147-7F45-4F96-9F56-D7D7801301AD}" type="slidenum">
              <a:t>24</a:t>
            </a:fld>
            <a:endParaRPr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611640" y="476640"/>
            <a:ext cx="8315640" cy="1286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Des services d’assistance tout au long de la procédure 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/>
          </p:nvPr>
        </p:nvSpPr>
        <p:spPr>
          <a:xfrm>
            <a:off x="440999" y="1470960"/>
            <a:ext cx="8126225" cy="4598640"/>
          </a:xfrm>
          <a:prstGeom prst="rect">
            <a:avLst/>
          </a:prstGeom>
          <a:noFill/>
          <a:ln w="0">
            <a:noFill/>
          </a:ln>
        </p:spPr>
        <p:txBody>
          <a:bodyPr lIns="45720" tIns="45720" rIns="45720" bIns="45720" anchor="t">
            <a:normAutofit fontScale="92500" lnSpcReduction="9999"/>
          </a:bodyPr>
          <a:lstStyle/>
          <a:p>
            <a:pPr indent="0" defTabSz="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endParaRPr lang="en-US" sz="28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33200" indent="-133200" defTabSz="343080">
              <a:lnSpc>
                <a:spcPct val="100000"/>
              </a:lnSpc>
              <a:spcBef>
                <a:spcPts val="561"/>
              </a:spcBef>
              <a:buSzPct val="100058"/>
              <a:buBlip>
                <a:blip r:embed="rId2"/>
              </a:buBlip>
              <a:tabLst>
                <a:tab pos="0" algn="l"/>
              </a:tabLst>
            </a:pPr>
            <a:r>
              <a:rPr lang="fr-FR" sz="2800" b="1" u="none" strike="noStrike" dirty="0">
                <a:solidFill>
                  <a:srgbClr val="0070C0"/>
                </a:solidFill>
                <a:effectLst/>
                <a:uFillTx/>
                <a:latin typeface="Tw Cen MT"/>
              </a:rPr>
              <a:t>Le numéro vert</a:t>
            </a:r>
            <a:r>
              <a:rPr lang="fr-FR" sz="2800" b="0" u="none" strike="noStrike" dirty="0">
                <a:solidFill>
                  <a:srgbClr val="0070C0"/>
                </a:solidFill>
                <a:effectLst/>
                <a:uFillTx/>
                <a:latin typeface="Tw Cen MT"/>
              </a:rPr>
              <a:t> </a:t>
            </a:r>
            <a:r>
              <a:rPr lang="fr-FR" sz="2800" b="0" u="none" strike="noStrike" dirty="0">
                <a:solidFill>
                  <a:schemeClr val="dk1"/>
                </a:solidFill>
                <a:effectLst/>
                <a:uFillTx/>
                <a:latin typeface="Tw Cen MT"/>
              </a:rPr>
              <a:t>: </a:t>
            </a:r>
            <a:r>
              <a:rPr lang="fr-FR" sz="2800" b="1" u="none" strike="noStrike" dirty="0">
                <a:solidFill>
                  <a:schemeClr val="dk1"/>
                </a:solidFill>
                <a:effectLst/>
                <a:uFillTx/>
                <a:latin typeface="Tw Cen MT"/>
              </a:rPr>
              <a:t>0 800 400 070</a:t>
            </a:r>
            <a:endParaRPr lang="en-US" sz="28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343080">
              <a:lnSpc>
                <a:spcPct val="100000"/>
              </a:lnSpc>
              <a:spcBef>
                <a:spcPts val="210"/>
              </a:spcBef>
              <a:buNone/>
              <a:tabLst>
                <a:tab pos="0" algn="l"/>
              </a:tabLst>
            </a:pPr>
            <a:endParaRPr lang="en-US" sz="105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indent="0" defTabSz="343080">
              <a:lnSpc>
                <a:spcPct val="100000"/>
              </a:lnSpc>
              <a:spcBef>
                <a:spcPts val="210"/>
              </a:spcBef>
              <a:buNone/>
              <a:tabLst>
                <a:tab pos="0" algn="l"/>
              </a:tabLst>
            </a:pPr>
            <a:endParaRPr lang="en-US" sz="105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33200" indent="-133200" defTabSz="343080">
              <a:lnSpc>
                <a:spcPct val="100000"/>
              </a:lnSpc>
              <a:spcBef>
                <a:spcPts val="561"/>
              </a:spcBef>
              <a:buSzPct val="100058"/>
              <a:buBlip>
                <a:blip r:embed="rId2"/>
              </a:buBlip>
              <a:tabLst>
                <a:tab pos="0" algn="l"/>
              </a:tabLst>
            </a:pPr>
            <a:r>
              <a:rPr lang="fr-FR" sz="2800" b="0" u="none" strike="noStrike" dirty="0">
                <a:solidFill>
                  <a:schemeClr val="dk1"/>
                </a:solidFill>
                <a:effectLst/>
                <a:uFillTx/>
                <a:latin typeface="Tw Cen MT"/>
              </a:rPr>
              <a:t> </a:t>
            </a:r>
            <a:r>
              <a:rPr lang="fr-FR" sz="2800" b="1" u="none" strike="noStrike" dirty="0">
                <a:solidFill>
                  <a:srgbClr val="0070C0"/>
                </a:solidFill>
                <a:effectLst/>
                <a:uFillTx/>
                <a:latin typeface="Tw Cen MT"/>
              </a:rPr>
              <a:t>La messagerie contact </a:t>
            </a:r>
            <a:r>
              <a:rPr lang="fr-FR" sz="2800" b="0" u="none" strike="noStrike" dirty="0">
                <a:solidFill>
                  <a:schemeClr val="dk1"/>
                </a:solidFill>
                <a:effectLst/>
                <a:uFillTx/>
                <a:latin typeface="Tw Cen MT"/>
              </a:rPr>
              <a:t>depuis le dossier </a:t>
            </a:r>
            <a:r>
              <a:rPr lang="fr-FR" sz="2800" b="0" u="none" strike="noStrike" dirty="0" smtClean="0">
                <a:solidFill>
                  <a:schemeClr val="dk1"/>
                </a:solidFill>
                <a:effectLst/>
                <a:uFillTx/>
                <a:latin typeface="Tw Cen MT"/>
              </a:rPr>
              <a:t>candidat</a:t>
            </a:r>
          </a:p>
          <a:p>
            <a:pPr defTabSz="343080">
              <a:lnSpc>
                <a:spcPct val="100000"/>
              </a:lnSpc>
              <a:spcBef>
                <a:spcPts val="561"/>
              </a:spcBef>
              <a:buSzPct val="100058"/>
              <a:tabLst>
                <a:tab pos="0" algn="l"/>
              </a:tabLst>
            </a:pPr>
            <a:endParaRPr lang="fr-FR" sz="2800" b="0" u="none" strike="noStrike" dirty="0" smtClean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33200" indent="-133200" defTabSz="343080">
              <a:lnSpc>
                <a:spcPct val="100000"/>
              </a:lnSpc>
              <a:spcBef>
                <a:spcPts val="561"/>
              </a:spcBef>
              <a:buSzPct val="100058"/>
              <a:buBlip>
                <a:blip r:embed="rId2"/>
              </a:buBlip>
              <a:tabLst>
                <a:tab pos="0" algn="l"/>
              </a:tabLst>
            </a:pPr>
            <a:r>
              <a:rPr lang="fr-FR" sz="2800" dirty="0">
                <a:solidFill>
                  <a:schemeClr val="dk1"/>
                </a:solidFill>
                <a:latin typeface="Tw Cen MT"/>
              </a:rPr>
              <a:t> </a:t>
            </a:r>
            <a:r>
              <a:rPr lang="fr-FR" sz="2800" b="1" dirty="0" smtClean="0">
                <a:solidFill>
                  <a:srgbClr val="0070C0"/>
                </a:solidFill>
                <a:latin typeface="Tw Cen MT"/>
              </a:rPr>
              <a:t>Le canal d’actualité </a:t>
            </a:r>
            <a:r>
              <a:rPr lang="fr-FR" sz="2800" b="1" dirty="0" err="1" smtClean="0">
                <a:solidFill>
                  <a:srgbClr val="0070C0"/>
                </a:solidFill>
                <a:latin typeface="Tw Cen MT"/>
              </a:rPr>
              <a:t>whatsapp</a:t>
            </a:r>
            <a:endParaRPr lang="fr-FR" sz="2800" b="1" dirty="0" smtClean="0">
              <a:solidFill>
                <a:srgbClr val="0070C0"/>
              </a:solidFill>
              <a:latin typeface="Tw Cen MT"/>
            </a:endParaRPr>
          </a:p>
          <a:p>
            <a:pPr defTabSz="343080">
              <a:lnSpc>
                <a:spcPct val="100000"/>
              </a:lnSpc>
              <a:spcBef>
                <a:spcPts val="561"/>
              </a:spcBef>
              <a:buSzPct val="100058"/>
              <a:tabLst>
                <a:tab pos="0" algn="l"/>
              </a:tabLst>
            </a:pPr>
            <a:endParaRPr lang="en-US" sz="2800" b="0" u="none" strike="noStrike" dirty="0" smtClean="0">
              <a:solidFill>
                <a:schemeClr val="dk1"/>
              </a:solidFill>
              <a:effectLst/>
              <a:uFillTx/>
              <a:latin typeface="Tw Cen MT"/>
            </a:endParaRPr>
          </a:p>
          <a:p>
            <a:pPr marL="133200" indent="-133200" defTabSz="343080">
              <a:lnSpc>
                <a:spcPct val="100000"/>
              </a:lnSpc>
              <a:spcBef>
                <a:spcPts val="561"/>
              </a:spcBef>
              <a:buSzPct val="100058"/>
              <a:buBlip>
                <a:blip r:embed="rId2"/>
              </a:buBlip>
              <a:tabLst>
                <a:tab pos="0" algn="l"/>
              </a:tabLst>
            </a:pPr>
            <a:r>
              <a:rPr lang="fr-FR" sz="2800" b="1" u="none" strike="noStrike" dirty="0" smtClean="0">
                <a:solidFill>
                  <a:srgbClr val="0070C0"/>
                </a:solidFill>
                <a:effectLst/>
                <a:uFillTx/>
                <a:latin typeface="Tw Cen MT"/>
              </a:rPr>
              <a:t> </a:t>
            </a:r>
            <a:r>
              <a:rPr lang="fr-FR" sz="2800" b="1" u="none" strike="noStrike" dirty="0">
                <a:solidFill>
                  <a:srgbClr val="0070C0"/>
                </a:solidFill>
                <a:effectLst/>
                <a:uFillTx/>
                <a:latin typeface="Tw Cen MT"/>
              </a:rPr>
              <a:t>Les réseaux sociaux pour suivre l’actualité </a:t>
            </a:r>
            <a:r>
              <a:rPr lang="fr-FR" sz="2800" b="1" u="none" strike="noStrike" dirty="0" err="1" smtClean="0">
                <a:solidFill>
                  <a:srgbClr val="0070C0"/>
                </a:solidFill>
                <a:effectLst/>
                <a:uFillTx/>
                <a:latin typeface="Tw Cen MT"/>
              </a:rPr>
              <a:t>Parcoursup</a:t>
            </a:r>
            <a:r>
              <a:rPr lang="fr-FR" sz="2800" b="1" u="none" strike="noStrike" dirty="0" smtClean="0">
                <a:solidFill>
                  <a:srgbClr val="0070C0"/>
                </a:solidFill>
                <a:effectLst/>
                <a:uFillTx/>
                <a:latin typeface="Tw Cen MT"/>
              </a:rPr>
              <a:t>:</a:t>
            </a:r>
            <a:r>
              <a:rPr lang="fr-FR" sz="2800" b="1" u="none" strike="noStrike" dirty="0">
                <a:solidFill>
                  <a:srgbClr val="F28E65"/>
                </a:solidFill>
                <a:effectLst/>
                <a:uFillTx/>
                <a:latin typeface="Tw Cen MT"/>
              </a:rPr>
              <a:t>	</a:t>
            </a:r>
            <a:endParaRPr lang="fr-FR" sz="2800" b="1" u="none" strike="noStrike" dirty="0" smtClean="0">
              <a:solidFill>
                <a:srgbClr val="F28E65"/>
              </a:solidFill>
              <a:effectLst/>
              <a:uFillTx/>
              <a:latin typeface="Tw Cen MT"/>
            </a:endParaRPr>
          </a:p>
          <a:p>
            <a:pPr defTabSz="343080">
              <a:lnSpc>
                <a:spcPct val="100000"/>
              </a:lnSpc>
              <a:spcBef>
                <a:spcPts val="561"/>
              </a:spcBef>
              <a:buSzPct val="100058"/>
              <a:tabLst>
                <a:tab pos="0" algn="l"/>
              </a:tabLst>
            </a:pPr>
            <a:r>
              <a:rPr lang="fr-FR" sz="2800" b="1" dirty="0">
                <a:solidFill>
                  <a:srgbClr val="F28E65"/>
                </a:solidFill>
                <a:latin typeface="Tw Cen MT"/>
              </a:rPr>
              <a:t>	</a:t>
            </a:r>
            <a:r>
              <a:rPr lang="fr-FR" sz="2800" b="1" dirty="0" smtClean="0">
                <a:solidFill>
                  <a:srgbClr val="F28E65"/>
                </a:solidFill>
                <a:latin typeface="Tw Cen MT"/>
              </a:rPr>
              <a:t>	</a:t>
            </a:r>
            <a:r>
              <a:rPr lang="fr-FR" sz="2800" b="1" dirty="0">
                <a:solidFill>
                  <a:schemeClr val="bg1"/>
                </a:solidFill>
                <a:highlight>
                  <a:srgbClr val="0000FF"/>
                </a:highlight>
              </a:rPr>
              <a:t> Instagram, X, Facebook, </a:t>
            </a:r>
            <a:r>
              <a:rPr lang="fr-FR" sz="2800" b="1" dirty="0" err="1">
                <a:solidFill>
                  <a:schemeClr val="bg1"/>
                </a:solidFill>
                <a:highlight>
                  <a:srgbClr val="0000FF"/>
                </a:highlight>
              </a:rPr>
              <a:t>TikTok</a:t>
            </a:r>
            <a:r>
              <a:rPr lang="fr-FR" sz="2800" b="1" dirty="0">
                <a:solidFill>
                  <a:schemeClr val="bg1"/>
                </a:solidFill>
                <a:highlight>
                  <a:srgbClr val="0000FF"/>
                </a:highlight>
              </a:rPr>
              <a:t>, </a:t>
            </a:r>
            <a:r>
              <a:rPr lang="fr-FR" sz="2800" b="1" dirty="0" err="1">
                <a:solidFill>
                  <a:schemeClr val="bg1"/>
                </a:solidFill>
                <a:highlight>
                  <a:srgbClr val="0000FF"/>
                </a:highlight>
              </a:rPr>
              <a:t>Linkedin</a:t>
            </a:r>
            <a:r>
              <a:rPr lang="fr-FR" sz="2800" b="1" dirty="0">
                <a:solidFill>
                  <a:schemeClr val="bg1"/>
                </a:solidFill>
                <a:highlight>
                  <a:srgbClr val="0000FF"/>
                </a:highlight>
              </a:rPr>
              <a:t>, </a:t>
            </a:r>
            <a:r>
              <a:rPr lang="fr-FR" sz="2800" b="1" dirty="0" err="1" smtClean="0">
                <a:solidFill>
                  <a:schemeClr val="bg1"/>
                </a:solidFill>
                <a:highlight>
                  <a:srgbClr val="0000FF"/>
                </a:highlight>
              </a:rPr>
              <a:t>Youtube</a:t>
            </a:r>
            <a:endParaRPr lang="fr-FR" sz="2800" b="1" dirty="0" smtClean="0">
              <a:solidFill>
                <a:schemeClr val="bg1"/>
              </a:solidFill>
              <a:highlight>
                <a:srgbClr val="0000FF"/>
              </a:highlight>
            </a:endParaRPr>
          </a:p>
          <a:p>
            <a:pPr defTabSz="343080">
              <a:lnSpc>
                <a:spcPct val="100000"/>
              </a:lnSpc>
              <a:spcBef>
                <a:spcPts val="561"/>
              </a:spcBef>
              <a:buSzPct val="100058"/>
              <a:tabLst>
                <a:tab pos="0" algn="l"/>
              </a:tabLst>
            </a:pPr>
            <a:endParaRPr lang="en-US" sz="28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290054" cy="1499616"/>
          </a:xfrm>
        </p:spPr>
        <p:txBody>
          <a:bodyPr/>
          <a:lstStyle/>
          <a:p>
            <a:pPr algn="ctr"/>
            <a:r>
              <a:rPr lang="fr-FR" dirty="0" smtClean="0"/>
              <a:t>Rencontrer les psychologues en </a:t>
            </a:r>
            <a:r>
              <a:rPr lang="fr-FR" dirty="0"/>
              <a:t>é</a:t>
            </a:r>
            <a:r>
              <a:rPr lang="fr-FR" dirty="0" smtClean="0"/>
              <a:t>ducation et orientation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fr-FR" dirty="0" smtClean="0"/>
          </a:p>
          <a:p>
            <a:pPr marL="0" indent="0" algn="ctr">
              <a:buNone/>
            </a:pPr>
            <a:endParaRPr lang="fr-FR" dirty="0" smtClean="0"/>
          </a:p>
          <a:p>
            <a:pPr marL="0" indent="0" algn="ctr">
              <a:buNone/>
            </a:pPr>
            <a:r>
              <a:rPr lang="fr-FR" sz="2800" b="1" dirty="0" smtClean="0">
                <a:solidFill>
                  <a:srgbClr val="0036A2"/>
                </a:solidFill>
              </a:rPr>
              <a:t>Mme FABRE et Mme SOUQUIERES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sz="3500" dirty="0"/>
              <a:t> </a:t>
            </a:r>
            <a:r>
              <a:rPr lang="fr-FR" sz="3500" dirty="0" smtClean="0"/>
              <a:t>Au lycée Monteil: lundi, jeudi, vendredi (journée ou demi-journée). Prendre rendez-vous au CDI du lycée</a:t>
            </a:r>
          </a:p>
          <a:p>
            <a:pPr marL="0" indent="0">
              <a:buNone/>
            </a:pPr>
            <a:endParaRPr lang="fr-FR" sz="3500" dirty="0" smtClean="0"/>
          </a:p>
          <a:p>
            <a:r>
              <a:rPr lang="fr-FR" sz="3500" dirty="0" smtClean="0"/>
              <a:t>Au C.I.O. de Rodez 41, 43 rue </a:t>
            </a:r>
            <a:r>
              <a:rPr lang="fr-FR" sz="3500" dirty="0" err="1" smtClean="0"/>
              <a:t>Béteille</a:t>
            </a:r>
            <a:r>
              <a:rPr lang="fr-FR" sz="3500" dirty="0" smtClean="0"/>
              <a:t> sur rendez-vous pris au 05 67 76 54 46</a:t>
            </a:r>
          </a:p>
          <a:p>
            <a:endParaRPr lang="fr-FR" sz="3500" dirty="0"/>
          </a:p>
        </p:txBody>
      </p:sp>
    </p:spTree>
    <p:extLst>
      <p:ext uri="{BB962C8B-B14F-4D97-AF65-F5344CB8AC3E}">
        <p14:creationId xmlns:p14="http://schemas.microsoft.com/office/powerpoint/2010/main" val="123310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-2298516" y="739828"/>
            <a:ext cx="8639640" cy="990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80000"/>
              </a:lnSpc>
              <a:buNone/>
            </a:pPr>
            <a:r>
              <a:rPr lang="fr-FR" sz="4400" b="0" u="none" strike="noStrike" cap="all" spc="-201" dirty="0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Le dossier social</a:t>
            </a:r>
            <a:endParaRPr lang="en-US" sz="44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229" name="Espace réservé du contenu 4"/>
          <p:cNvSpPr/>
          <p:nvPr/>
        </p:nvSpPr>
        <p:spPr>
          <a:xfrm>
            <a:off x="612720" y="1600200"/>
            <a:ext cx="8152920" cy="4852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marL="457200"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fr-FR" sz="3200" b="0" u="none" strike="noStrike" dirty="0" smtClean="0">
                <a:solidFill>
                  <a:schemeClr val="dk1"/>
                </a:solidFill>
                <a:effectLst/>
                <a:uFillTx/>
                <a:latin typeface="Georgia"/>
              </a:rPr>
              <a:t>Démarches et services en ligne sur </a:t>
            </a:r>
            <a:r>
              <a:rPr lang="fr-FR" sz="3200" b="1" u="sng" strike="noStrike" dirty="0" smtClean="0">
                <a:solidFill>
                  <a:srgbClr val="6B9F25"/>
                </a:solidFill>
                <a:effectLst/>
                <a:uFillTx/>
                <a:latin typeface="Georgia"/>
                <a:hlinkClick r:id="rId2"/>
              </a:rPr>
              <a:t>www.messervices.etudiant.gouv.fr</a:t>
            </a:r>
            <a:endParaRPr lang="fr-FR" sz="3200" b="0" u="none" strike="noStrike" dirty="0" smtClean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algn="ctr" defTabSz="457200">
              <a:lnSpc>
                <a:spcPct val="100000"/>
              </a:lnSpc>
              <a:tabLst>
                <a:tab pos="0" algn="l"/>
              </a:tabLst>
            </a:pPr>
            <a:endParaRPr lang="fr-FR" sz="3200" b="0" u="none" strike="noStrike" dirty="0" smtClean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fr-FR" sz="3200" b="0" u="none" strike="noStrike" dirty="0" smtClean="0">
                <a:solidFill>
                  <a:schemeClr val="dk1"/>
                </a:solidFill>
                <a:effectLst/>
                <a:uFillTx/>
                <a:latin typeface="Georgia"/>
              </a:rPr>
              <a:t>Dossier social étudiant (DSE) à constituer jusqu’au 31 mai</a:t>
            </a:r>
            <a:r>
              <a:rPr lang="fr-FR" sz="3900" b="0" u="none" strike="noStrike" dirty="0" smtClean="0">
                <a:solidFill>
                  <a:schemeClr val="dk1"/>
                </a:solidFill>
                <a:effectLst/>
                <a:uFillTx/>
                <a:latin typeface="Georgia"/>
              </a:rPr>
              <a:t>.</a:t>
            </a:r>
          </a:p>
          <a:p>
            <a:pPr marL="457200" algn="ctr" defTabSz="457200">
              <a:lnSpc>
                <a:spcPct val="100000"/>
              </a:lnSpc>
              <a:tabLst>
                <a:tab pos="0" algn="l"/>
              </a:tabLst>
            </a:pPr>
            <a:endParaRPr lang="fr-FR" sz="39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700"/>
              </a:spcBef>
              <a:tabLst>
                <a:tab pos="0" algn="l"/>
              </a:tabLst>
            </a:pPr>
            <a:endParaRPr lang="fr-FR" sz="29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0" name="Rectangle 1"/>
          <p:cNvSpPr/>
          <p:nvPr/>
        </p:nvSpPr>
        <p:spPr>
          <a:xfrm>
            <a:off x="412117" y="4297402"/>
            <a:ext cx="8784000" cy="36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 defTabSz="457200">
              <a:lnSpc>
                <a:spcPct val="100000"/>
              </a:lnSpc>
            </a:pPr>
            <a:r>
              <a:rPr lang="fr-FR" sz="1800" b="1" u="none" strike="noStrike" dirty="0">
                <a:solidFill>
                  <a:schemeClr val="lt1"/>
                </a:solidFill>
                <a:effectLst/>
                <a:highlight>
                  <a:srgbClr val="0000FF"/>
                </a:highlight>
                <a:uFillTx/>
                <a:latin typeface="Tw Cen MT"/>
              </a:rPr>
              <a:t>Une aide financière de 500 € aux lycéens boursiers pour une inscription hors académie</a:t>
            </a:r>
            <a:endParaRPr lang="fr-FR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8614" y="4795897"/>
            <a:ext cx="73011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b="1" dirty="0" smtClean="0"/>
              <a:t>Logement </a:t>
            </a:r>
            <a:r>
              <a:rPr lang="fr-FR" sz="3200" b="1" dirty="0"/>
              <a:t>en résidence universitaire : </a:t>
            </a:r>
            <a:r>
              <a:rPr lang="fr-FR" sz="3200" dirty="0"/>
              <a:t>pour vous aider dans votre </a:t>
            </a:r>
            <a:r>
              <a:rPr lang="fr-FR" sz="3200" dirty="0" smtClean="0"/>
              <a:t>recherche </a:t>
            </a:r>
            <a:r>
              <a:rPr lang="fr-FR" sz="3200" b="1" dirty="0" smtClean="0">
                <a:hlinkClick r:id="rId3"/>
              </a:rPr>
              <a:t>trouverunlogement.lescrous.fr</a:t>
            </a:r>
            <a:endParaRPr lang="fr-FR" sz="32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Rectangle à coins arrondis 6"/>
          <p:cNvSpPr/>
          <p:nvPr/>
        </p:nvSpPr>
        <p:spPr>
          <a:xfrm>
            <a:off x="503640" y="227880"/>
            <a:ext cx="7992360" cy="827640"/>
          </a:xfrm>
          <a:prstGeom prst="roundRect">
            <a:avLst>
              <a:gd name="adj" fmla="val 16667"/>
            </a:avLst>
          </a:prstGeom>
          <a:solidFill>
            <a:srgbClr val="FF9575">
              <a:alpha val="70000"/>
            </a:srgbClr>
          </a:solidFill>
          <a:ln w="12700">
            <a:solidFill>
              <a:srgbClr val="FF957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r>
              <a:rPr lang="fr-FR" sz="2000" b="1" u="none" strike="noStrike">
                <a:solidFill>
                  <a:srgbClr val="FF0000"/>
                </a:solidFill>
                <a:effectLst/>
                <a:uFillTx/>
                <a:latin typeface="Arial"/>
              </a:rPr>
              <a:t>Depuis 2025 </a:t>
            </a:r>
            <a:r>
              <a:rPr lang="fr-FR" sz="2000" b="1" u="none" strike="noStrike">
                <a:solidFill>
                  <a:srgbClr val="000091"/>
                </a:solidFill>
                <a:effectLst/>
                <a:uFillTx/>
                <a:latin typeface="Arial"/>
              </a:rPr>
              <a:t>: Des données plus claires, plus riches, plus utiles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9" name="Titre 1"/>
          <p:cNvSpPr/>
          <p:nvPr/>
        </p:nvSpPr>
        <p:spPr>
          <a:xfrm>
            <a:off x="135720" y="4926600"/>
            <a:ext cx="5216040" cy="1367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defTabSz="914400">
              <a:lnSpc>
                <a:spcPct val="90000"/>
              </a:lnSpc>
            </a:pPr>
            <a:endParaRPr lang="fr-FR" sz="1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0000"/>
              </a:lnSpc>
            </a:pPr>
            <a:r>
              <a:rPr lang="fr-FR" sz="1000" b="1" u="none" strike="noStrike" dirty="0">
                <a:solidFill>
                  <a:schemeClr val="dk1"/>
                </a:solidFill>
                <a:effectLst/>
                <a:uFillTx/>
                <a:latin typeface="Tw Cen MT Condensed"/>
              </a:rPr>
              <a:t>&gt;&gt; </a:t>
            </a:r>
            <a:r>
              <a:rPr lang="fr-FR" sz="1800" b="1" u="none" strike="noStrike" dirty="0">
                <a:solidFill>
                  <a:schemeClr val="dk1"/>
                </a:solidFill>
                <a:effectLst/>
                <a:uFillTx/>
                <a:latin typeface="Tw Cen MT Condensed"/>
              </a:rPr>
              <a:t>une visibilité du </a:t>
            </a:r>
            <a:r>
              <a:rPr lang="fr-FR" sz="1800" b="1" u="none" strike="noStrike" dirty="0">
                <a:solidFill>
                  <a:srgbClr val="FF0000"/>
                </a:solidFill>
                <a:effectLst/>
                <a:uFillTx/>
                <a:latin typeface="Tw Cen MT Condensed"/>
              </a:rPr>
              <a:t>taux d’accès par type de baccalauréat </a:t>
            </a:r>
            <a:r>
              <a:rPr lang="fr-FR" sz="1800" b="1" u="none" strike="noStrike" dirty="0">
                <a:solidFill>
                  <a:schemeClr val="dk1"/>
                </a:solidFill>
                <a:effectLst/>
                <a:uFillTx/>
                <a:latin typeface="Tw Cen MT Condensed"/>
              </a:rPr>
              <a:t>dans chaque formation pour voir si la formation était très demandée ou si elle a accueilli tous les candidats</a:t>
            </a:r>
            <a:r>
              <a:rPr sz="1800" dirty="0"/>
              <a:t/>
            </a:r>
            <a:br>
              <a:rPr sz="1800" dirty="0"/>
            </a:br>
            <a:endParaRPr lang="fr-FR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50" name="Image 2"/>
          <p:cNvPicPr/>
          <p:nvPr/>
        </p:nvPicPr>
        <p:blipFill>
          <a:blip r:embed="rId2"/>
          <a:stretch/>
        </p:blipFill>
        <p:spPr>
          <a:xfrm>
            <a:off x="135720" y="1412640"/>
            <a:ext cx="4254840" cy="3075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1" name="Image 3"/>
          <p:cNvPicPr/>
          <p:nvPr/>
        </p:nvPicPr>
        <p:blipFill>
          <a:blip r:embed="rId3"/>
          <a:stretch/>
        </p:blipFill>
        <p:spPr>
          <a:xfrm>
            <a:off x="5220000" y="2697120"/>
            <a:ext cx="3525120" cy="3680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D13373D-1723-4A9C-9337-CFB0D9681B0E}" type="slidenum">
              <a:t>3</a:t>
            </a:fld>
            <a:endParaRPr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0" y="1209822"/>
            <a:ext cx="4436280" cy="1508314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b="1" dirty="0" smtClean="0">
                <a:latin typeface="+mn-lt"/>
              </a:rPr>
              <a:t>&gt;&gt; </a:t>
            </a:r>
            <a:r>
              <a:rPr lang="fr-FR" sz="1600" b="1" dirty="0" smtClean="0">
                <a:latin typeface="+mn-lt"/>
              </a:rPr>
              <a:t>des </a:t>
            </a:r>
            <a:r>
              <a:rPr lang="fr-FR" sz="1600" b="1" dirty="0" smtClean="0">
                <a:solidFill>
                  <a:srgbClr val="FF0000"/>
                </a:solidFill>
                <a:latin typeface="+mn-lt"/>
              </a:rPr>
              <a:t>chiffres globaux d’accès à la formation </a:t>
            </a:r>
            <a:r>
              <a:rPr lang="fr-FR" sz="1600" b="1" dirty="0" smtClean="0">
                <a:latin typeface="+mn-lt"/>
              </a:rPr>
              <a:t>calculés à la fin de la phase principale 2025</a:t>
            </a:r>
            <a:br>
              <a:rPr lang="fr-FR" sz="1600" b="1" dirty="0" smtClean="0">
                <a:latin typeface="+mn-lt"/>
              </a:rPr>
            </a:br>
            <a:r>
              <a:rPr lang="fr-FR" sz="1600" b="1" dirty="0" smtClean="0">
                <a:latin typeface="+mn-lt"/>
              </a:rPr>
              <a:t/>
            </a:r>
            <a:br>
              <a:rPr lang="fr-FR" sz="1600" b="1" dirty="0" smtClean="0">
                <a:latin typeface="+mn-lt"/>
              </a:rPr>
            </a:br>
            <a:r>
              <a:rPr lang="fr-FR" sz="1600" b="1" dirty="0" smtClean="0">
                <a:latin typeface="+mn-lt"/>
              </a:rPr>
              <a:t>&gt;&gt; des chiffres déclinables pour chaque type de baccalauréat français : général, technologique, professionnel</a:t>
            </a:r>
            <a:r>
              <a:rPr lang="fr-FR" sz="1600" b="1" dirty="0" smtClean="0"/>
              <a:t/>
            </a:r>
            <a:br>
              <a:rPr lang="fr-FR" sz="1600" b="1" dirty="0" smtClean="0"/>
            </a:br>
            <a:endParaRPr lang="fr-FR" sz="16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ectangle à coins arrondis 11"/>
          <p:cNvSpPr/>
          <p:nvPr/>
        </p:nvSpPr>
        <p:spPr>
          <a:xfrm>
            <a:off x="683640" y="436680"/>
            <a:ext cx="7992360" cy="889560"/>
          </a:xfrm>
          <a:prstGeom prst="roundRect">
            <a:avLst>
              <a:gd name="adj" fmla="val 16667"/>
            </a:avLst>
          </a:prstGeom>
          <a:solidFill>
            <a:srgbClr val="FF9575">
              <a:alpha val="70000"/>
            </a:srgbClr>
          </a:solidFill>
          <a:ln w="12700">
            <a:solidFill>
              <a:srgbClr val="FF957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r>
              <a:rPr lang="fr-FR" sz="2000" b="1" u="none" strike="noStrike" dirty="0">
                <a:solidFill>
                  <a:srgbClr val="FF0000"/>
                </a:solidFill>
                <a:effectLst/>
                <a:uFillTx/>
                <a:latin typeface="Arial"/>
              </a:rPr>
              <a:t>Depuis 2025 </a:t>
            </a:r>
            <a:r>
              <a:rPr lang="fr-FR" sz="2000" b="1" u="none" strike="noStrike" dirty="0">
                <a:solidFill>
                  <a:srgbClr val="000091"/>
                </a:solidFill>
                <a:effectLst/>
                <a:uFillTx/>
                <a:latin typeface="Arial"/>
              </a:rPr>
              <a:t>: </a:t>
            </a:r>
            <a:r>
              <a:rPr lang="fr-FR" sz="2000" b="1" dirty="0" smtClean="0">
                <a:solidFill>
                  <a:srgbClr val="000091"/>
                </a:solidFill>
                <a:latin typeface="Arial"/>
              </a:rPr>
              <a:t>mieux informer</a:t>
            </a:r>
            <a:r>
              <a:rPr lang="fr-FR" sz="2000" b="1" u="none" strike="noStrike" dirty="0" smtClean="0">
                <a:solidFill>
                  <a:srgbClr val="000091"/>
                </a:solidFill>
                <a:effectLst/>
                <a:uFillTx/>
                <a:latin typeface="Arial"/>
              </a:rPr>
              <a:t> </a:t>
            </a:r>
            <a:r>
              <a:rPr lang="fr-FR" sz="2000" b="1" u="none" strike="noStrike" dirty="0">
                <a:solidFill>
                  <a:srgbClr val="000091"/>
                </a:solidFill>
                <a:effectLst/>
                <a:uFillTx/>
                <a:latin typeface="Arial"/>
              </a:rPr>
              <a:t>sur l’insertion professionnelle des étudiants</a:t>
            </a:r>
            <a:endParaRPr lang="fr-FR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3" name="Titre 1"/>
          <p:cNvSpPr/>
          <p:nvPr/>
        </p:nvSpPr>
        <p:spPr>
          <a:xfrm>
            <a:off x="4716000" y="1628640"/>
            <a:ext cx="4147200" cy="3816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defTabSz="914400">
              <a:lnSpc>
                <a:spcPct val="90000"/>
              </a:lnSpc>
              <a:spcAft>
                <a:spcPts val="601"/>
              </a:spcAft>
            </a:pPr>
            <a:r>
              <a:rPr lang="fr-FR" sz="2000" b="1" u="none" strike="noStrike" dirty="0">
                <a:solidFill>
                  <a:schemeClr val="dk1"/>
                </a:solidFill>
                <a:effectLst/>
                <a:uFillTx/>
                <a:latin typeface="Tw Cen MT Condensed"/>
              </a:rPr>
              <a:t>&gt;&gt; une rubrique dédiée à l’information sur la poursuite d’études et l’insertion professionnelle des étudiants  </a:t>
            </a:r>
            <a:r>
              <a:rPr sz="2000" dirty="0"/>
              <a:t/>
            </a:r>
            <a:br>
              <a:rPr sz="2000" dirty="0"/>
            </a:br>
            <a:r>
              <a:rPr sz="2000" dirty="0"/>
              <a:t/>
            </a:r>
            <a:br>
              <a:rPr sz="2000" dirty="0"/>
            </a:br>
            <a:r>
              <a:rPr lang="fr-FR" sz="2000" b="1" u="none" strike="noStrike" dirty="0">
                <a:solidFill>
                  <a:schemeClr val="dk1"/>
                </a:solidFill>
                <a:effectLst/>
                <a:uFillTx/>
                <a:latin typeface="Tw Cen MT Condensed"/>
              </a:rPr>
              <a:t>&gt;&gt; l’information sur la réussite (statistiques du SIES)</a:t>
            </a:r>
            <a:r>
              <a:rPr sz="2000" dirty="0"/>
              <a:t/>
            </a:r>
            <a:br>
              <a:rPr sz="2000" dirty="0"/>
            </a:br>
            <a:r>
              <a:rPr sz="2000" dirty="0"/>
              <a:t/>
            </a:r>
            <a:br>
              <a:rPr sz="2000" dirty="0"/>
            </a:br>
            <a:r>
              <a:rPr lang="fr-FR" sz="2000" b="1" u="none" strike="noStrike" dirty="0">
                <a:solidFill>
                  <a:schemeClr val="dk1"/>
                </a:solidFill>
                <a:effectLst/>
                <a:uFillTx/>
                <a:latin typeface="Tw Cen MT Condensed"/>
              </a:rPr>
              <a:t>&gt;&gt; plus de 75 % des formations couvertes par les statistiques d’insertion</a:t>
            </a:r>
            <a:endParaRPr lang="fr-FR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0000"/>
              </a:lnSpc>
            </a:pPr>
            <a:r>
              <a:rPr lang="fr-FR" sz="2000" b="0" u="none" strike="noStrike" dirty="0">
                <a:solidFill>
                  <a:schemeClr val="dk1"/>
                </a:solidFill>
                <a:effectLst/>
                <a:uFillTx/>
                <a:latin typeface="Tw Cen MT Condensed"/>
              </a:rPr>
              <a:t>-</a:t>
            </a:r>
            <a:r>
              <a:rPr lang="fr-FR" sz="2000" b="1" u="none" strike="noStrike" dirty="0">
                <a:solidFill>
                  <a:schemeClr val="dk1"/>
                </a:solidFill>
                <a:effectLst/>
                <a:uFillTx/>
                <a:latin typeface="Tw Cen MT Condensed"/>
              </a:rPr>
              <a:t> </a:t>
            </a:r>
            <a:r>
              <a:rPr lang="fr-FR" sz="2000" b="0" u="none" strike="noStrike" dirty="0">
                <a:solidFill>
                  <a:schemeClr val="dk1"/>
                </a:solidFill>
                <a:effectLst/>
                <a:uFillTx/>
                <a:latin typeface="Tw Cen MT Condensed"/>
              </a:rPr>
              <a:t>Licences générales</a:t>
            </a:r>
            <a:endParaRPr lang="fr-FR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0000"/>
              </a:lnSpc>
            </a:pPr>
            <a:r>
              <a:rPr lang="fr-FR" sz="2000" b="0" u="none" strike="noStrike" dirty="0">
                <a:solidFill>
                  <a:schemeClr val="dk1"/>
                </a:solidFill>
                <a:effectLst/>
                <a:uFillTx/>
                <a:latin typeface="Tw Cen MT Condensed"/>
              </a:rPr>
              <a:t>- BTS agricoles</a:t>
            </a:r>
            <a:endParaRPr lang="fr-FR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0000"/>
              </a:lnSpc>
            </a:pPr>
            <a:r>
              <a:rPr lang="fr-FR" sz="2000" b="0" u="none" strike="noStrike" dirty="0">
                <a:solidFill>
                  <a:schemeClr val="dk1"/>
                </a:solidFill>
                <a:effectLst/>
                <a:uFillTx/>
                <a:latin typeface="Tw Cen MT Condensed"/>
              </a:rPr>
              <a:t>- Écoles d’ingénieur, de commerce et de management</a:t>
            </a:r>
            <a:endParaRPr lang="fr-FR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0000"/>
              </a:lnSpc>
            </a:pPr>
            <a:endParaRPr lang="fr-FR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0000"/>
              </a:lnSpc>
            </a:pPr>
            <a:r>
              <a:rPr lang="fr-FR" sz="2000" b="1" u="sng" dirty="0">
                <a:solidFill>
                  <a:schemeClr val="dk1"/>
                </a:solidFill>
                <a:latin typeface="Tw Cen MT Condensed"/>
              </a:rPr>
              <a:t>D</a:t>
            </a:r>
            <a:r>
              <a:rPr lang="fr-FR" sz="2000" b="1" u="none" strike="noStrike" dirty="0" smtClean="0">
                <a:solidFill>
                  <a:schemeClr val="dk1"/>
                </a:solidFill>
                <a:effectLst/>
                <a:uFillTx/>
                <a:latin typeface="Tw Cen MT Condensed"/>
              </a:rPr>
              <a:t>es </a:t>
            </a:r>
            <a:r>
              <a:rPr lang="fr-FR" sz="2000" b="1" u="none" strike="noStrike" dirty="0">
                <a:solidFill>
                  <a:schemeClr val="dk1"/>
                </a:solidFill>
                <a:effectLst/>
                <a:uFillTx/>
                <a:latin typeface="Tw Cen MT Condensed"/>
              </a:rPr>
              <a:t>données sur le salaire indicatif net/mois observé à l’échelle nationale un an après la sortie des études</a:t>
            </a:r>
            <a:endParaRPr lang="fr-FR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54" name="Image 7"/>
          <p:cNvPicPr/>
          <p:nvPr/>
        </p:nvPicPr>
        <p:blipFill>
          <a:blip r:embed="rId2"/>
          <a:srcRect b="7241"/>
          <a:stretch/>
        </p:blipFill>
        <p:spPr>
          <a:xfrm>
            <a:off x="386280" y="1628640"/>
            <a:ext cx="3969360" cy="4608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5" name="Image 11"/>
          <p:cNvPicPr/>
          <p:nvPr/>
        </p:nvPicPr>
        <p:blipFill>
          <a:blip r:embed="rId3"/>
          <a:srcRect b="71052"/>
          <a:stretch/>
        </p:blipFill>
        <p:spPr>
          <a:xfrm>
            <a:off x="2267280" y="4409280"/>
            <a:ext cx="1295640" cy="372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6" name="Image 12"/>
          <p:cNvPicPr/>
          <p:nvPr/>
        </p:nvPicPr>
        <p:blipFill>
          <a:blip r:embed="rId3"/>
          <a:srcRect t="34652" b="10616"/>
          <a:stretch/>
        </p:blipFill>
        <p:spPr>
          <a:xfrm>
            <a:off x="2267280" y="4782960"/>
            <a:ext cx="1415880" cy="771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A7E3B64-B624-43F1-A9D2-286B5238409D}" type="slidenum">
              <a:t>4</a:t>
            </a:fld>
            <a:endParaRPr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Espace réservé pour une image  1"/>
          <p:cNvPicPr/>
          <p:nvPr/>
        </p:nvPicPr>
        <p:blipFill>
          <a:blip r:embed="rId2"/>
          <a:stretch/>
        </p:blipFill>
        <p:spPr>
          <a:xfrm>
            <a:off x="467640" y="1220760"/>
            <a:ext cx="8208720" cy="489636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</p:spPr>
      </p:pic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827640" y="1220760"/>
            <a:ext cx="7560360" cy="4896360"/>
          </a:xfrm>
          <a:prstGeom prst="rect">
            <a:avLst/>
          </a:prstGeom>
          <a:noFill/>
          <a:ln w="10080">
            <a:noFill/>
          </a:ln>
        </p:spPr>
        <p:txBody>
          <a:bodyPr lIns="0" tIns="45720" rIns="91440" bIns="360000" anchor="ctr">
            <a:noAutofit/>
          </a:bodyPr>
          <a:lstStyle/>
          <a:p>
            <a:pPr indent="0">
              <a:buNone/>
            </a:pPr>
            <a:endParaRPr lang="en-US" sz="3250" b="0" u="none" strike="noStrike" cap="all" spc="99">
              <a:solidFill>
                <a:schemeClr val="dk1"/>
              </a:solidFill>
              <a:effectLst/>
              <a:uFillTx/>
              <a:latin typeface="Tw Cen MT Condensed"/>
            </a:endParaRPr>
          </a:p>
        </p:txBody>
      </p:sp>
      <p:pic>
        <p:nvPicPr>
          <p:cNvPr id="159" name="Image 3"/>
          <p:cNvPicPr/>
          <p:nvPr/>
        </p:nvPicPr>
        <p:blipFill>
          <a:blip r:embed="rId3"/>
          <a:stretch/>
        </p:blipFill>
        <p:spPr>
          <a:xfrm>
            <a:off x="0" y="0"/>
            <a:ext cx="9143640" cy="685368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675360" y="836640"/>
            <a:ext cx="8152920" cy="990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36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Etape 1 : Ouverture du dossier et 		    		Saisie des vœux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61" name="Espace réservé du contenu 4"/>
          <p:cNvSpPr/>
          <p:nvPr/>
        </p:nvSpPr>
        <p:spPr>
          <a:xfrm>
            <a:off x="467640" y="1600200"/>
            <a:ext cx="8568720" cy="4996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defTabSz="914400">
              <a:lnSpc>
                <a:spcPct val="100000"/>
              </a:lnSpc>
              <a:spcBef>
                <a:spcPts val="700"/>
              </a:spcBef>
            </a:pPr>
            <a:endParaRPr lang="fr-FR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20040" indent="-320040" defTabSz="914400">
              <a:lnSpc>
                <a:spcPct val="100000"/>
              </a:lnSpc>
              <a:spcBef>
                <a:spcPts val="700"/>
              </a:spcBef>
              <a:buClr>
                <a:srgbClr val="2683C6"/>
              </a:buClr>
              <a:buSzPct val="60000"/>
              <a:buFont typeface="Wingdings" charset="2"/>
              <a:buChar char=""/>
            </a:pPr>
            <a:r>
              <a:rPr lang="fr-FR" sz="2600" b="1" u="none" strike="noStrike" spc="-40" dirty="0">
                <a:solidFill>
                  <a:schemeClr val="dk1"/>
                </a:solidFill>
                <a:effectLst/>
                <a:uFillTx/>
                <a:latin typeface="Georgia"/>
              </a:rPr>
              <a:t>Du 19 janvier au 12 mars </a:t>
            </a:r>
            <a:r>
              <a:rPr lang="fr-FR" sz="2600" b="1" u="none" strike="noStrike" spc="-40" dirty="0" smtClean="0">
                <a:solidFill>
                  <a:schemeClr val="dk1"/>
                </a:solidFill>
                <a:effectLst/>
                <a:uFillTx/>
                <a:latin typeface="Georgia"/>
              </a:rPr>
              <a:t>2026 </a:t>
            </a:r>
            <a:r>
              <a:rPr lang="fr-FR" sz="1600" b="1" u="none" strike="noStrike" spc="-40" dirty="0" smtClean="0">
                <a:solidFill>
                  <a:schemeClr val="dk1"/>
                </a:solidFill>
                <a:effectLst/>
                <a:uFillTx/>
                <a:latin typeface="Georgia"/>
              </a:rPr>
              <a:t>(sauf pour l’apprentissage)</a:t>
            </a:r>
            <a:endParaRPr lang="fr-FR" sz="1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20040" indent="-320040" defTabSz="914400">
              <a:lnSpc>
                <a:spcPct val="100000"/>
              </a:lnSpc>
              <a:spcBef>
                <a:spcPts val="700"/>
              </a:spcBef>
              <a:buClr>
                <a:srgbClr val="2683C6"/>
              </a:buClr>
              <a:buSzPct val="60000"/>
              <a:buFont typeface="Wingdings" charset="2"/>
              <a:buChar char=""/>
            </a:pPr>
            <a:r>
              <a:rPr lang="fr-FR" sz="2600" b="1" u="none" strike="noStrike" spc="-40" dirty="0">
                <a:solidFill>
                  <a:schemeClr val="dk1"/>
                </a:solidFill>
                <a:effectLst/>
                <a:uFillTx/>
                <a:latin typeface="Georgia"/>
              </a:rPr>
              <a:t>Ce qu’il faut avoir pour l’inscription</a:t>
            </a:r>
            <a:endParaRPr lang="fr-FR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0080" lvl="1" indent="-274320" defTabSz="914400">
              <a:lnSpc>
                <a:spcPct val="100000"/>
              </a:lnSpc>
              <a:spcBef>
                <a:spcPts val="550"/>
              </a:spcBef>
              <a:buClr>
                <a:srgbClr val="1CADE4"/>
              </a:buClr>
              <a:buSzPct val="70000"/>
              <a:buFont typeface="Wingdings 2" charset="2"/>
              <a:buChar char="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Identifiant National Élève (INE ou INAA)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0080" lvl="1" indent="-274320" defTabSz="914400">
              <a:lnSpc>
                <a:spcPct val="100000"/>
              </a:lnSpc>
              <a:spcBef>
                <a:spcPts val="550"/>
              </a:spcBef>
              <a:buClr>
                <a:srgbClr val="1CADE4"/>
              </a:buClr>
              <a:buSzPct val="70000"/>
              <a:buFont typeface="Wingdings 2" charset="2"/>
              <a:buChar char="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Adresse mail valide/n° de portable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0080" lvl="1" indent="-274320" defTabSz="914400">
              <a:lnSpc>
                <a:spcPct val="100000"/>
              </a:lnSpc>
              <a:spcBef>
                <a:spcPts val="550"/>
              </a:spcBef>
              <a:buClr>
                <a:srgbClr val="1CADE4"/>
              </a:buClr>
              <a:buSzPct val="70000"/>
              <a:buFont typeface="Wingdings 2" charset="2"/>
              <a:buChar char="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Dernier avis d’imposition des responsables légaux 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20040" indent="-320040" defTabSz="914400">
              <a:lnSpc>
                <a:spcPct val="100000"/>
              </a:lnSpc>
              <a:spcBef>
                <a:spcPts val="2401"/>
              </a:spcBef>
              <a:buClr>
                <a:srgbClr val="2683C6"/>
              </a:buClr>
              <a:buSzPct val="60000"/>
              <a:buFont typeface="Wingdings" charset="2"/>
              <a:buChar char=""/>
            </a:pPr>
            <a:r>
              <a:rPr lang="fr-FR" sz="2600" b="1" u="none" strike="noStrike" spc="-40" dirty="0">
                <a:solidFill>
                  <a:schemeClr val="dk1"/>
                </a:solidFill>
                <a:effectLst/>
                <a:uFillTx/>
                <a:latin typeface="Georgia"/>
              </a:rPr>
              <a:t>Ce qu’il faut faire ensuite</a:t>
            </a:r>
            <a:endParaRPr lang="fr-FR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0080" lvl="1" indent="-274320" defTabSz="914400">
              <a:lnSpc>
                <a:spcPct val="100000"/>
              </a:lnSpc>
              <a:spcBef>
                <a:spcPts val="550"/>
              </a:spcBef>
              <a:buClr>
                <a:srgbClr val="1CADE4"/>
              </a:buClr>
              <a:buSzPct val="70000"/>
              <a:buFont typeface="Wingdings 2" charset="2"/>
              <a:buChar char="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Noter son </a:t>
            </a:r>
            <a:r>
              <a:rPr lang="fr-FR" sz="2400" b="1" i="1" u="none" strike="noStrike" dirty="0">
                <a:solidFill>
                  <a:schemeClr val="accent2"/>
                </a:solidFill>
                <a:effectLst/>
                <a:uFillTx/>
                <a:latin typeface="Georgia"/>
              </a:rPr>
              <a:t>n° de dossier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0080" lvl="1" indent="-274320" defTabSz="914400">
              <a:lnSpc>
                <a:spcPct val="100000"/>
              </a:lnSpc>
              <a:spcBef>
                <a:spcPts val="550"/>
              </a:spcBef>
              <a:buClr>
                <a:srgbClr val="1CADE4"/>
              </a:buClr>
              <a:buSzPct val="70000"/>
              <a:buFont typeface="Wingdings 2" charset="2"/>
              <a:buChar char="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Définir un </a:t>
            </a:r>
            <a:r>
              <a:rPr lang="fr-FR" sz="2400" b="1" i="1" u="none" strike="noStrike" dirty="0">
                <a:solidFill>
                  <a:schemeClr val="accent2"/>
                </a:solidFill>
                <a:effectLst/>
                <a:uFillTx/>
                <a:latin typeface="Georgia"/>
              </a:rPr>
              <a:t>mot de passe</a:t>
            </a: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 et le conserver précieusement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Espace réservé du contenu 4"/>
          <p:cNvSpPr/>
          <p:nvPr/>
        </p:nvSpPr>
        <p:spPr>
          <a:xfrm>
            <a:off x="395280" y="1092074"/>
            <a:ext cx="8496720" cy="583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320040" indent="-320040" algn="ctr" defTabSz="914400">
              <a:lnSpc>
                <a:spcPct val="100000"/>
              </a:lnSpc>
              <a:spcBef>
                <a:spcPts val="601"/>
              </a:spcBef>
              <a:spcAft>
                <a:spcPts val="6001"/>
              </a:spcAft>
              <a:tabLst>
                <a:tab pos="0" algn="l"/>
              </a:tabLst>
            </a:pPr>
            <a:r>
              <a:rPr lang="fr-FR" sz="2000" b="0" u="none" strike="noStrike" dirty="0" smtClean="0">
                <a:solidFill>
                  <a:schemeClr val="accent2"/>
                </a:solidFill>
                <a:effectLst/>
                <a:uFillTx/>
                <a:latin typeface="Georgia"/>
              </a:rPr>
              <a:t>Les </a:t>
            </a:r>
            <a:r>
              <a:rPr lang="fr-FR" sz="2000" b="0" u="none" strike="noStrike" dirty="0">
                <a:solidFill>
                  <a:schemeClr val="accent2"/>
                </a:solidFill>
                <a:effectLst/>
                <a:uFillTx/>
                <a:latin typeface="Georgia"/>
              </a:rPr>
              <a:t>vœux peuvent porter sur de très nombreux établissements et sur presque </a:t>
            </a:r>
            <a:r>
              <a:rPr lang="fr-FR" sz="2000" b="0" u="none" strike="noStrike" dirty="0" smtClean="0">
                <a:solidFill>
                  <a:schemeClr val="accent2"/>
                </a:solidFill>
                <a:effectLst/>
                <a:uFillTx/>
                <a:latin typeface="Georgia"/>
              </a:rPr>
              <a:t>toutes les </a:t>
            </a:r>
            <a:r>
              <a:rPr lang="fr-FR" sz="2000" b="0" u="none" strike="noStrike" dirty="0">
                <a:solidFill>
                  <a:schemeClr val="accent2"/>
                </a:solidFill>
                <a:effectLst/>
                <a:uFillTx/>
                <a:latin typeface="Georgia"/>
              </a:rPr>
              <a:t>formations au niveau national </a:t>
            </a:r>
            <a:endParaRPr lang="fr-FR" sz="2000" b="0" u="none" strike="noStrike" dirty="0" smtClean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13160" lvl="1" indent="-345960" defTabSz="914400">
              <a:lnSpc>
                <a:spcPct val="100000"/>
              </a:lnSpc>
              <a:spcBef>
                <a:spcPts val="601"/>
              </a:spcBef>
              <a:spcAft>
                <a:spcPts val="6001"/>
              </a:spcAft>
              <a:buClr>
                <a:srgbClr val="1CADE4"/>
              </a:buClr>
              <a:buSzPct val="70000"/>
              <a:buFont typeface="Wingdings 2" charset="2"/>
              <a:buChar char=""/>
              <a:tabLst>
                <a:tab pos="0" algn="l"/>
              </a:tabLst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BTS, CPGE, BUT, Ecoles spécialisées, les IEP, écoles de management, écoles d’ingénieur,… (recrutement national)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13160" lvl="1" indent="-345960" defTabSz="914400">
              <a:lnSpc>
                <a:spcPct val="100000"/>
              </a:lnSpc>
              <a:spcBef>
                <a:spcPts val="601"/>
              </a:spcBef>
              <a:spcAft>
                <a:spcPts val="6001"/>
              </a:spcAft>
              <a:buClr>
                <a:srgbClr val="1CADE4"/>
              </a:buClr>
              <a:buSzPct val="70000"/>
              <a:buFont typeface="Wingdings 2" charset="2"/>
              <a:buChar char=""/>
              <a:tabLst>
                <a:tab pos="0" algn="l"/>
              </a:tabLst>
            </a:pPr>
            <a:r>
              <a:rPr lang="fr-FR" sz="2400" b="0" u="none" strike="noStrike" dirty="0" smtClean="0">
                <a:solidFill>
                  <a:schemeClr val="dk1"/>
                </a:solidFill>
                <a:effectLst/>
                <a:uFillTx/>
                <a:latin typeface="Georgia"/>
              </a:rPr>
              <a:t>Licences en tension </a:t>
            </a: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Georgia"/>
              </a:rPr>
              <a:t>: priorité donnée aux élèves de </a:t>
            </a:r>
            <a:r>
              <a:rPr lang="fr-FR" sz="2400" b="0" u="none" strike="noStrike" dirty="0" smtClean="0">
                <a:solidFill>
                  <a:schemeClr val="dk1"/>
                </a:solidFill>
                <a:effectLst/>
                <a:uFillTx/>
                <a:latin typeface="Georgia"/>
              </a:rPr>
              <a:t>l’académie</a:t>
            </a:r>
            <a:endParaRPr lang="fr-FR" sz="2400" dirty="0">
              <a:solidFill>
                <a:srgbClr val="000000"/>
              </a:solidFill>
              <a:latin typeface="Arial"/>
            </a:endParaRPr>
          </a:p>
          <a:p>
            <a:pPr marL="713160" lvl="1" indent="-345960" defTabSz="914400">
              <a:lnSpc>
                <a:spcPct val="100000"/>
              </a:lnSpc>
              <a:spcBef>
                <a:spcPts val="601"/>
              </a:spcBef>
              <a:spcAft>
                <a:spcPts val="6001"/>
              </a:spcAft>
              <a:buClr>
                <a:srgbClr val="1CADE4"/>
              </a:buClr>
              <a:buSzPct val="70000"/>
              <a:buFont typeface="Wingdings 2" charset="2"/>
              <a:buChar char=""/>
              <a:tabLst>
                <a:tab pos="0" algn="l"/>
              </a:tabLst>
            </a:pPr>
            <a:r>
              <a:rPr lang="fr-FR" sz="2400" b="1" i="1" u="none" strike="noStrike" dirty="0" smtClean="0">
                <a:solidFill>
                  <a:schemeClr val="accent2"/>
                </a:solidFill>
                <a:effectLst/>
                <a:uFillTx/>
                <a:latin typeface="Georgia"/>
              </a:rPr>
              <a:t>Vérifier </a:t>
            </a:r>
            <a:r>
              <a:rPr lang="fr-FR" sz="2400" b="1" i="1" u="none" strike="noStrike" dirty="0">
                <a:solidFill>
                  <a:schemeClr val="accent2"/>
                </a:solidFill>
                <a:effectLst/>
                <a:uFillTx/>
                <a:latin typeface="Georgia"/>
              </a:rPr>
              <a:t>le taux d’accès pour chaque formation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739080" y="442150"/>
            <a:ext cx="8152920" cy="990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80000"/>
              </a:lnSpc>
              <a:buNone/>
            </a:pPr>
            <a:r>
              <a:rPr lang="fr-FR" sz="4800" b="0" u="none" strike="noStrike" cap="all" spc="99" dirty="0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Formations dans </a:t>
            </a:r>
            <a:r>
              <a:rPr lang="fr-FR" sz="4800" b="0" u="none" strike="noStrike" cap="all" spc="99" dirty="0" err="1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Parcoursup</a:t>
            </a:r>
            <a:endParaRPr lang="en-US" sz="4800" b="0" u="none" strike="noStrike" dirty="0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Espace réservé du contenu 4"/>
          <p:cNvSpPr/>
          <p:nvPr/>
        </p:nvSpPr>
        <p:spPr>
          <a:xfrm>
            <a:off x="432000" y="1600200"/>
            <a:ext cx="8279640" cy="478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  <a:spcAft>
                <a:spcPts val="2401"/>
              </a:spcAft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0080" lvl="1" indent="-274320" defTabSz="914400">
              <a:lnSpc>
                <a:spcPct val="100000"/>
              </a:lnSpc>
              <a:spcAft>
                <a:spcPts val="2401"/>
              </a:spcAft>
              <a:buClr>
                <a:srgbClr val="1CADE4"/>
              </a:buClr>
              <a:buSzPct val="70000"/>
              <a:buFont typeface="Wingdings 2" charset="2"/>
              <a:buChar char="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Quelques rares formations </a:t>
            </a:r>
            <a:r>
              <a:rPr lang="fr-FR" sz="2400" b="1" i="1" u="none" strike="noStrike">
                <a:solidFill>
                  <a:schemeClr val="accent2"/>
                </a:solidFill>
                <a:effectLst/>
                <a:uFillTx/>
                <a:latin typeface="Georgia"/>
              </a:rPr>
              <a:t>privées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2401"/>
              </a:spcAft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0080" lvl="1" indent="-274320" algn="just" defTabSz="914400">
              <a:lnSpc>
                <a:spcPct val="100000"/>
              </a:lnSpc>
              <a:spcAft>
                <a:spcPts val="2401"/>
              </a:spcAft>
              <a:buClr>
                <a:srgbClr val="1CADE4"/>
              </a:buClr>
              <a:buSzPct val="70000"/>
              <a:buFont typeface="Wingdings 2" charset="2"/>
              <a:buChar char=""/>
            </a:pPr>
            <a:r>
              <a:rPr lang="fr-FR" sz="2400" b="1" i="1" u="none" strike="noStrike">
                <a:solidFill>
                  <a:schemeClr val="accent2"/>
                </a:solidFill>
                <a:effectLst/>
                <a:uFillTx/>
                <a:latin typeface="Georgia"/>
              </a:rPr>
              <a:t> </a:t>
            </a: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Si le candidat ne trouve pas la formation souhaitée dans Parcoursup, il doit contacter l’établissement directement pour connaître les modalités d’admission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-108360" y="908640"/>
            <a:ext cx="8152920" cy="990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80000"/>
              </a:lnSpc>
              <a:buNone/>
            </a:pPr>
            <a:r>
              <a:rPr lang="fr-FR" sz="48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Formations HORS Parcoursup</a:t>
            </a:r>
            <a:endParaRPr lang="en-US" sz="48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728280" y="548640"/>
            <a:ext cx="8152920" cy="990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80000"/>
              </a:lnSpc>
              <a:buNone/>
            </a:pPr>
            <a:r>
              <a:rPr lang="fr-FR" sz="4400" b="0" u="none" strike="noStrike" cap="all" spc="99">
                <a:solidFill>
                  <a:schemeClr val="dk1">
                    <a:lumMod val="95000"/>
                    <a:lumOff val="5000"/>
                  </a:schemeClr>
                </a:solidFill>
                <a:effectLst/>
                <a:uFillTx/>
                <a:latin typeface="Tw Cen MT Condensed"/>
              </a:rPr>
              <a:t>Combien de vœux ?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Tw Cen MT"/>
            </a:endParaRPr>
          </a:p>
        </p:txBody>
      </p:sp>
      <p:sp>
        <p:nvSpPr>
          <p:cNvPr id="167" name="Espace réservé du contenu 4"/>
          <p:cNvSpPr/>
          <p:nvPr/>
        </p:nvSpPr>
        <p:spPr>
          <a:xfrm>
            <a:off x="251640" y="1484640"/>
            <a:ext cx="8892720" cy="5040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 fontScale="85000" lnSpcReduction="19999"/>
          </a:bodyPr>
          <a:lstStyle/>
          <a:p>
            <a:pPr marL="535320" indent="-535320" defTabSz="914400">
              <a:lnSpc>
                <a:spcPct val="100000"/>
              </a:lnSpc>
              <a:spcBef>
                <a:spcPts val="1199"/>
              </a:spcBef>
              <a:spcAft>
                <a:spcPts val="3600"/>
              </a:spcAft>
              <a:buClr>
                <a:srgbClr val="2683C6"/>
              </a:buClr>
              <a:buSzPct val="60000"/>
              <a:buFont typeface="Wingdings" charset="2"/>
              <a:buChar char=""/>
            </a:pPr>
            <a:r>
              <a:rPr lang="fr-FR" sz="3200" b="1" i="1" u="none" strike="noStrike">
                <a:solidFill>
                  <a:schemeClr val="accent2"/>
                </a:solidFill>
                <a:effectLst/>
                <a:uFillTx/>
                <a:latin typeface="Georgia"/>
              </a:rPr>
              <a:t>1 à 10 vœux </a:t>
            </a: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sous </a:t>
            </a:r>
            <a:r>
              <a:rPr lang="fr-FR" sz="3200" b="1" i="1" u="none" strike="noStrike">
                <a:solidFill>
                  <a:schemeClr val="accent3"/>
                </a:solidFill>
                <a:effectLst/>
                <a:uFillTx/>
                <a:latin typeface="Georgia"/>
              </a:rPr>
              <a:t>statut étudiant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535320" indent="-535320" defTabSz="914400">
              <a:lnSpc>
                <a:spcPct val="100000"/>
              </a:lnSpc>
              <a:spcBef>
                <a:spcPts val="1199"/>
              </a:spcBef>
              <a:spcAft>
                <a:spcPts val="3600"/>
              </a:spcAft>
              <a:buClr>
                <a:srgbClr val="2683C6"/>
              </a:buClr>
              <a:buSzPct val="60000"/>
              <a:buFont typeface="Wingdings" charset="2"/>
              <a:buChar char=""/>
            </a:pPr>
            <a:r>
              <a:rPr lang="fr-FR" sz="3200" b="1" i="1" u="none" strike="noStrike">
                <a:solidFill>
                  <a:schemeClr val="accent2"/>
                </a:solidFill>
                <a:effectLst/>
                <a:uFillTx/>
                <a:latin typeface="Georgia"/>
              </a:rPr>
              <a:t>1 à 10 vœux </a:t>
            </a: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sous </a:t>
            </a:r>
            <a:r>
              <a:rPr lang="fr-FR" sz="3200" b="1" i="1" u="none" strike="noStrike">
                <a:solidFill>
                  <a:schemeClr val="accent3"/>
                </a:solidFill>
                <a:effectLst/>
                <a:uFillTx/>
                <a:latin typeface="Georgia"/>
              </a:rPr>
              <a:t>statut d’apprenti 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535320" indent="-535320" defTabSz="914400">
              <a:lnSpc>
                <a:spcPct val="100000"/>
              </a:lnSpc>
              <a:spcBef>
                <a:spcPts val="1199"/>
              </a:spcBef>
              <a:spcAft>
                <a:spcPts val="3600"/>
              </a:spcAft>
              <a:buClr>
                <a:srgbClr val="2683C6"/>
              </a:buClr>
              <a:buSzPct val="60000"/>
              <a:buFont typeface="Wingdings" charset="2"/>
              <a:buChar char=""/>
            </a:pPr>
            <a:r>
              <a:rPr lang="fr-FR" sz="3200" b="1" i="1" u="none" strike="noStrike">
                <a:solidFill>
                  <a:schemeClr val="accent3"/>
                </a:solidFill>
                <a:effectLst/>
                <a:uFillTx/>
                <a:latin typeface="Georgia"/>
              </a:rPr>
              <a:t>Une licence = un vœu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535320" indent="-535320" defTabSz="914400">
              <a:lnSpc>
                <a:spcPct val="100000"/>
              </a:lnSpc>
              <a:spcBef>
                <a:spcPts val="1199"/>
              </a:spcBef>
              <a:spcAft>
                <a:spcPts val="3600"/>
              </a:spcAft>
              <a:buClr>
                <a:srgbClr val="2683C6"/>
              </a:buClr>
              <a:buSzPct val="60000"/>
              <a:buFont typeface="Wingdings" charset="2"/>
              <a:buChar char=""/>
            </a:pPr>
            <a:r>
              <a:rPr lang="fr-FR" sz="3200" b="1" i="1" u="none" strike="noStrike">
                <a:solidFill>
                  <a:schemeClr val="accent3"/>
                </a:solidFill>
                <a:effectLst/>
                <a:uFillTx/>
                <a:latin typeface="Georgia"/>
              </a:rPr>
              <a:t>Pour les autres formations, vœux multiples possibles :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00240" lvl="1" indent="-457200" defTabSz="914400">
              <a:lnSpc>
                <a:spcPct val="100000"/>
              </a:lnSpc>
              <a:spcBef>
                <a:spcPts val="1199"/>
              </a:spcBef>
              <a:spcAft>
                <a:spcPts val="601"/>
              </a:spcAft>
              <a:buClr>
                <a:srgbClr val="2683C6"/>
              </a:buClr>
              <a:buSzPct val="60000"/>
              <a:buFont typeface="OpenSymbol"/>
              <a:buChar char="-"/>
            </a:pPr>
            <a:r>
              <a:rPr lang="fr-FR" sz="3200" b="1" i="1" u="sng" strike="noStrike">
                <a:solidFill>
                  <a:schemeClr val="accent2"/>
                </a:solidFill>
                <a:effectLst/>
                <a:uFillTx/>
                <a:latin typeface="Georgia"/>
              </a:rPr>
              <a:t>20 sous-vœux maxi au total : </a:t>
            </a:r>
            <a:r>
              <a:rPr lang="fr-FR" sz="2100" b="0" i="1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pour l’ensemble des </a:t>
            </a:r>
            <a:r>
              <a:rPr lang="fr-FR" sz="2100" b="1" i="1" u="none" strike="noStrike">
                <a:solidFill>
                  <a:schemeClr val="accent2"/>
                </a:solidFill>
                <a:effectLst/>
                <a:uFillTx/>
                <a:latin typeface="Georgia"/>
              </a:rPr>
              <a:t>vœux </a:t>
            </a:r>
            <a:r>
              <a:rPr lang="fr-FR" sz="2100" b="0" i="1" u="none" strike="noStrike">
                <a:solidFill>
                  <a:schemeClr val="dk1"/>
                </a:solidFill>
                <a:effectLst/>
                <a:uFillTx/>
                <a:latin typeface="Georgia"/>
              </a:rPr>
              <a:t>de BTS, BUT, CPGE, DCG, DNMADE , Social : 10 sous-vœux maxi par spécialité</a:t>
            </a:r>
            <a:endParaRPr lang="fr-FR" sz="21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égral">
  <a:themeElements>
    <a:clrScheme name="Intégral">
      <a:dk1>
        <a:srgbClr val="000000"/>
      </a:dk1>
      <a:lt1>
        <a:srgbClr val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égral">
      <a:majorFont>
        <a:latin typeface="Tw Cen MT Condensed"/>
        <a:ea typeface=""/>
        <a:cs typeface=""/>
      </a:majorFont>
      <a:minorFont>
        <a:latin typeface="Tw Cen M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83000"/>
                <a:lumMod val="100000"/>
              </a:schemeClr>
            </a:gs>
            <a:gs pos="100000">
              <a:schemeClr val="phClr">
                <a:tint val="61000"/>
                <a:lumMod val="100000"/>
              </a:schemeClr>
            </a:gs>
          </a:gsLst>
          <a:path path="circle">
            <a:fillToRect l="100000" t="100000" r="100000" b="100000"/>
          </a:path>
          <a:tileRect/>
        </a:gradFill>
        <a:gradFill>
          <a:gsLst>
            <a:gs pos="0">
              <a:schemeClr val="phClr">
                <a:tint val="100000"/>
                <a:shade val="85000"/>
                <a:lumMod val="100000"/>
              </a:schemeClr>
            </a:gs>
            <a:gs pos="100000">
              <a:schemeClr val="phClr">
                <a:tint val="90000"/>
                <a:shade val="100000"/>
                <a:lumMod val="100000"/>
              </a:schemeClr>
            </a:gs>
          </a:gsLst>
          <a:path path="circle">
            <a:fillToRect l="100000" t="100000" r="100000" b="100000"/>
          </a:path>
          <a:tileRect/>
        </a:gradFill>
      </a:fillStyleLst>
      <a:lnStyleLst>
        <a:ln w="9525" cap="flat" cmpd="sng" algn="ctr">
          <a:prstDash val="solid"/>
        </a:ln>
        <a:ln w="15875" cap="flat" cmpd="sng" algn="ctr">
          <a:prstDash val="solid"/>
        </a:ln>
        <a:ln w="1905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</a:schemeClr>
        </a:solidFill>
        <a:blipFill rotWithShape="1">
          <a:blip xmlns:r="http://schemas.openxmlformats.org/officeDocument/2006/relationships" r:embed="rId1"/>
          <a:srcRect/>
          <a:tile tx="0" ty="0" sx="40000" sy="4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405</TotalTime>
  <Words>1898</Words>
  <Application>Microsoft Office PowerPoint</Application>
  <PresentationFormat>Affichage à l'écran (4:3)</PresentationFormat>
  <Paragraphs>227</Paragraphs>
  <Slides>27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42" baseType="lpstr">
      <vt:lpstr>Arial</vt:lpstr>
      <vt:lpstr>Arial-ItalicMT</vt:lpstr>
      <vt:lpstr>Calibri</vt:lpstr>
      <vt:lpstr>DejaVu Sans</vt:lpstr>
      <vt:lpstr>Georgia</vt:lpstr>
      <vt:lpstr>OpenSymbol</vt:lpstr>
      <vt:lpstr>Symbol</vt:lpstr>
      <vt:lpstr>Times New Roman</vt:lpstr>
      <vt:lpstr>Trebuchet MS</vt:lpstr>
      <vt:lpstr>Tw Cen MT</vt:lpstr>
      <vt:lpstr>Tw Cen MT Condensed</vt:lpstr>
      <vt:lpstr>Wingdings</vt:lpstr>
      <vt:lpstr>Wingdings 2</vt:lpstr>
      <vt:lpstr>Wingdings 3</vt:lpstr>
      <vt:lpstr>Intégral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Etape 1 : Ouverture du dossier et         Saisie des vœux</vt:lpstr>
      <vt:lpstr>Formations dans Parcoursup</vt:lpstr>
      <vt:lpstr>Formations HORS Parcoursup</vt:lpstr>
      <vt:lpstr>Combien de vœux ?</vt:lpstr>
      <vt:lpstr>Les vœux multiples: exemples</vt:lpstr>
      <vt:lpstr>Les vœux multiples:  particularités   Sous-vœux non décomptés</vt:lpstr>
      <vt:lpstr> Les vœux multiples: particularités  </vt:lpstr>
      <vt:lpstr>Etape 2 : Finalisation des vœux</vt:lpstr>
      <vt:lpstr>DOSSIER: ce qui est examiné </vt:lpstr>
      <vt:lpstr>La fiche Avenir </vt:lpstr>
      <vt:lpstr>Le projet de formation motivé</vt:lpstr>
      <vt:lpstr>La rubrique « Activités et centre d’intérêts » </vt:lpstr>
      <vt:lpstr>Rappel  : Parcoursup ne décide pas de votre affectation</vt:lpstr>
      <vt:lpstr>Etape 3 : Réception des propositions et réponses du 2 juin au 11 Juillet </vt:lpstr>
      <vt:lpstr>Etape 3 : Réception des propositions et réponses du 2 juin au 11 Juillet</vt:lpstr>
      <vt:lpstr>REPONSES AUX VŒUX EN APPRENTISSAGE</vt:lpstr>
      <vt:lpstr>La demande de Césure</vt:lpstr>
      <vt:lpstr>La procédure complémentaire</vt:lpstr>
      <vt:lpstr>Présentation PowerPoint</vt:lpstr>
      <vt:lpstr>Des services d’assistance tout au long de la procédure </vt:lpstr>
      <vt:lpstr>Rencontrer les psychologues en éducation et orientation</vt:lpstr>
      <vt:lpstr>Le dossier social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PARCOURSUP          Mardi 23 janvier 2018</dc:title>
  <dc:subject/>
  <dc:creator>CIO</dc:creator>
  <dc:description/>
  <cp:lastModifiedBy>Utilisateur Windows</cp:lastModifiedBy>
  <cp:revision>426</cp:revision>
  <cp:lastPrinted>2019-01-28T16:02:00Z</cp:lastPrinted>
  <dcterms:created xsi:type="dcterms:W3CDTF">2113-01-01T00:00:00Z</dcterms:created>
  <dcterms:modified xsi:type="dcterms:W3CDTF">2026-01-20T17:36:15Z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D9C298760D554BF9B20A7237E597E514_12</vt:lpwstr>
  </property>
  <property fmtid="{D5CDD505-2E9C-101B-9397-08002B2CF9AE}" pid="3" name="KSOProductBuildVer">
    <vt:lpwstr>1036-12.2.0.19805</vt:lpwstr>
  </property>
  <property fmtid="{D5CDD505-2E9C-101B-9397-08002B2CF9AE}" pid="4" name="Notes">
    <vt:i4>2</vt:i4>
  </property>
  <property fmtid="{D5CDD505-2E9C-101B-9397-08002B2CF9AE}" pid="5" name="PresentationFormat">
    <vt:lpwstr>Affichage à l'écran (4:3)</vt:lpwstr>
  </property>
  <property fmtid="{D5CDD505-2E9C-101B-9397-08002B2CF9AE}" pid="6" name="Slides">
    <vt:i4>26</vt:i4>
  </property>
</Properties>
</file>